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8"/>
  </p:notesMasterIdLst>
  <p:handoutMasterIdLst>
    <p:handoutMasterId r:id="rId39"/>
  </p:handoutMasterIdLst>
  <p:sldIdLst>
    <p:sldId id="433" r:id="rId2"/>
    <p:sldId id="391" r:id="rId3"/>
    <p:sldId id="394" r:id="rId4"/>
    <p:sldId id="395" r:id="rId5"/>
    <p:sldId id="396" r:id="rId6"/>
    <p:sldId id="397" r:id="rId7"/>
    <p:sldId id="398" r:id="rId8"/>
    <p:sldId id="399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417" r:id="rId22"/>
    <p:sldId id="418" r:id="rId23"/>
    <p:sldId id="419" r:id="rId24"/>
    <p:sldId id="420" r:id="rId25"/>
    <p:sldId id="421" r:id="rId26"/>
    <p:sldId id="422" r:id="rId27"/>
    <p:sldId id="423" r:id="rId28"/>
    <p:sldId id="424" r:id="rId29"/>
    <p:sldId id="425" r:id="rId30"/>
    <p:sldId id="426" r:id="rId31"/>
    <p:sldId id="427" r:id="rId32"/>
    <p:sldId id="428" r:id="rId33"/>
    <p:sldId id="429" r:id="rId34"/>
    <p:sldId id="430" r:id="rId35"/>
    <p:sldId id="431" r:id="rId36"/>
    <p:sldId id="432" r:id="rId37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AF06"/>
    <a:srgbClr val="66FF66"/>
    <a:srgbClr val="3399FF"/>
    <a:srgbClr val="FF99FF"/>
    <a:srgbClr val="66FFFF"/>
    <a:srgbClr val="FFCC66"/>
    <a:srgbClr val="FFCCCC"/>
    <a:srgbClr val="451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4" autoAdjust="0"/>
    <p:restoredTop sz="91026" autoAdjust="0"/>
  </p:normalViewPr>
  <p:slideViewPr>
    <p:cSldViewPr>
      <p:cViewPr varScale="1">
        <p:scale>
          <a:sx n="67" d="100"/>
          <a:sy n="67" d="100"/>
        </p:scale>
        <p:origin x="14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C3587F-4F6E-4E90-BDBC-A4BF0CBDE5B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D8F1B0-68AB-4C4F-B693-B438AA80FA9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049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162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30275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30275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3320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762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862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4102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51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51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033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951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678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9510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678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4383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681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718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9240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0446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2985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1525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625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9510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 smtClean="0"/>
              <a:t>Kliknij, aby edytować style wzorca tekstu</a:t>
            </a:r>
          </a:p>
          <a:p>
            <a:pPr lvl="1"/>
            <a:r>
              <a:rPr lang="pl-PL" altLang="pl-PL" dirty="0" smtClean="0"/>
              <a:t>Drugi poziom</a:t>
            </a:r>
          </a:p>
          <a:p>
            <a:pPr lvl="2"/>
            <a:r>
              <a:rPr lang="pl-PL" altLang="pl-PL" dirty="0" smtClean="0"/>
              <a:t>Trzeci poziom</a:t>
            </a:r>
          </a:p>
          <a:p>
            <a:pPr lvl="3"/>
            <a:r>
              <a:rPr lang="pl-PL" altLang="pl-PL" dirty="0" smtClean="0"/>
              <a:t>Czwarty poziom</a:t>
            </a:r>
          </a:p>
          <a:p>
            <a:pPr lvl="4"/>
            <a:r>
              <a:rPr lang="pl-PL" altLang="pl-PL" dirty="0" smtClean="0"/>
              <a:t>Piąty poziom</a:t>
            </a:r>
          </a:p>
        </p:txBody>
      </p:sp>
      <p:pic>
        <p:nvPicPr>
          <p:cNvPr id="1028" name="Obraz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63500"/>
            <a:ext cx="4283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rgbClr val="D3D943"/>
          </a:solidFill>
          <a:latin typeface="Century Gothic" panose="020B0502020202020204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jpe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jpeg"/><Relationship Id="rId7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png"/><Relationship Id="rId18" Type="http://schemas.openxmlformats.org/officeDocument/2006/relationships/image" Target="../media/image44.jpeg"/><Relationship Id="rId26" Type="http://schemas.openxmlformats.org/officeDocument/2006/relationships/image" Target="../media/image52.png"/><Relationship Id="rId3" Type="http://schemas.openxmlformats.org/officeDocument/2006/relationships/image" Target="../media/image2.jpeg"/><Relationship Id="rId21" Type="http://schemas.openxmlformats.org/officeDocument/2006/relationships/image" Target="../media/image47.jpeg"/><Relationship Id="rId7" Type="http://schemas.openxmlformats.org/officeDocument/2006/relationships/image" Target="../media/image35.png"/><Relationship Id="rId12" Type="http://schemas.openxmlformats.org/officeDocument/2006/relationships/image" Target="../media/image38.jpeg"/><Relationship Id="rId17" Type="http://schemas.openxmlformats.org/officeDocument/2006/relationships/image" Target="../media/image43.jpeg"/><Relationship Id="rId25" Type="http://schemas.openxmlformats.org/officeDocument/2006/relationships/image" Target="../media/image51.png"/><Relationship Id="rId2" Type="http://schemas.openxmlformats.org/officeDocument/2006/relationships/image" Target="../media/image3.jpeg"/><Relationship Id="rId16" Type="http://schemas.openxmlformats.org/officeDocument/2006/relationships/image" Target="../media/image42.png"/><Relationship Id="rId20" Type="http://schemas.openxmlformats.org/officeDocument/2006/relationships/image" Target="../media/image46.jpeg"/><Relationship Id="rId29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23.jpeg"/><Relationship Id="rId24" Type="http://schemas.openxmlformats.org/officeDocument/2006/relationships/image" Target="../media/image50.png"/><Relationship Id="rId5" Type="http://schemas.openxmlformats.org/officeDocument/2006/relationships/image" Target="../media/image33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jpeg"/><Relationship Id="rId10" Type="http://schemas.openxmlformats.org/officeDocument/2006/relationships/image" Target="../media/image16.png"/><Relationship Id="rId19" Type="http://schemas.openxmlformats.org/officeDocument/2006/relationships/image" Target="../media/image45.jpe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0.png"/><Relationship Id="rId22" Type="http://schemas.openxmlformats.org/officeDocument/2006/relationships/image" Target="../media/image48.jpeg"/><Relationship Id="rId27" Type="http://schemas.openxmlformats.org/officeDocument/2006/relationships/image" Target="../media/image53.png"/><Relationship Id="rId30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jpeg"/><Relationship Id="rId18" Type="http://schemas.openxmlformats.org/officeDocument/2006/relationships/image" Target="../media/image68.png"/><Relationship Id="rId3" Type="http://schemas.openxmlformats.org/officeDocument/2006/relationships/image" Target="../media/image57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17" Type="http://schemas.openxmlformats.org/officeDocument/2006/relationships/image" Target="../media/image67.png"/><Relationship Id="rId2" Type="http://schemas.openxmlformats.org/officeDocument/2006/relationships/image" Target="../media/image2.jpe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62.jpeg"/><Relationship Id="rId5" Type="http://schemas.openxmlformats.org/officeDocument/2006/relationships/image" Target="../media/image16.png"/><Relationship Id="rId15" Type="http://schemas.openxmlformats.org/officeDocument/2006/relationships/image" Target="../media/image65.jpeg"/><Relationship Id="rId10" Type="http://schemas.openxmlformats.org/officeDocument/2006/relationships/image" Target="../media/image61.png"/><Relationship Id="rId19" Type="http://schemas.openxmlformats.org/officeDocument/2006/relationships/image" Target="../media/image69.png"/><Relationship Id="rId4" Type="http://schemas.openxmlformats.org/officeDocument/2006/relationships/image" Target="../media/image3.jpeg"/><Relationship Id="rId9" Type="http://schemas.openxmlformats.org/officeDocument/2006/relationships/image" Target="../media/image60.png"/><Relationship Id="rId1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14.png"/><Relationship Id="rId7" Type="http://schemas.openxmlformats.org/officeDocument/2006/relationships/image" Target="../media/image72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3.jpeg"/><Relationship Id="rId10" Type="http://schemas.openxmlformats.org/officeDocument/2006/relationships/image" Target="../media/image74.jpeg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.jpeg"/><Relationship Id="rId7" Type="http://schemas.openxmlformats.org/officeDocument/2006/relationships/image" Target="../media/image7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66.png"/><Relationship Id="rId4" Type="http://schemas.openxmlformats.org/officeDocument/2006/relationships/image" Target="../media/image27.png"/><Relationship Id="rId9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85.jpeg"/><Relationship Id="rId3" Type="http://schemas.openxmlformats.org/officeDocument/2006/relationships/image" Target="../media/image16.png"/><Relationship Id="rId7" Type="http://schemas.openxmlformats.org/officeDocument/2006/relationships/image" Target="../media/image81.png"/><Relationship Id="rId12" Type="http://schemas.openxmlformats.org/officeDocument/2006/relationships/image" Target="../media/image84.jpeg"/><Relationship Id="rId2" Type="http://schemas.openxmlformats.org/officeDocument/2006/relationships/image" Target="../media/image73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46.jpeg"/><Relationship Id="rId5" Type="http://schemas.openxmlformats.org/officeDocument/2006/relationships/image" Target="../media/image79.png"/><Relationship Id="rId15" Type="http://schemas.openxmlformats.org/officeDocument/2006/relationships/image" Target="../media/image86.png"/><Relationship Id="rId10" Type="http://schemas.openxmlformats.org/officeDocument/2006/relationships/image" Target="../media/image83.jpeg"/><Relationship Id="rId4" Type="http://schemas.openxmlformats.org/officeDocument/2006/relationships/image" Target="../media/image58.jpeg"/><Relationship Id="rId9" Type="http://schemas.openxmlformats.org/officeDocument/2006/relationships/image" Target="../media/image82.jpeg"/><Relationship Id="rId1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81.png"/><Relationship Id="rId18" Type="http://schemas.openxmlformats.org/officeDocument/2006/relationships/image" Target="../media/image76.jpeg"/><Relationship Id="rId26" Type="http://schemas.openxmlformats.org/officeDocument/2006/relationships/image" Target="../media/image69.png"/><Relationship Id="rId3" Type="http://schemas.openxmlformats.org/officeDocument/2006/relationships/image" Target="../media/image87.png"/><Relationship Id="rId21" Type="http://schemas.openxmlformats.org/officeDocument/2006/relationships/image" Target="../media/image91.jpeg"/><Relationship Id="rId7" Type="http://schemas.openxmlformats.org/officeDocument/2006/relationships/image" Target="../media/image88.png"/><Relationship Id="rId12" Type="http://schemas.openxmlformats.org/officeDocument/2006/relationships/image" Target="../media/image23.jpeg"/><Relationship Id="rId17" Type="http://schemas.openxmlformats.org/officeDocument/2006/relationships/image" Target="../media/image49.png"/><Relationship Id="rId25" Type="http://schemas.openxmlformats.org/officeDocument/2006/relationships/image" Target="../media/image53.png"/><Relationship Id="rId2" Type="http://schemas.openxmlformats.org/officeDocument/2006/relationships/image" Target="../media/image16.png"/><Relationship Id="rId16" Type="http://schemas.openxmlformats.org/officeDocument/2006/relationships/image" Target="../media/image51.png"/><Relationship Id="rId20" Type="http://schemas.openxmlformats.org/officeDocument/2006/relationships/image" Target="../media/image75.jpeg"/><Relationship Id="rId29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58.jpeg"/><Relationship Id="rId24" Type="http://schemas.openxmlformats.org/officeDocument/2006/relationships/image" Target="../media/image46.jpeg"/><Relationship Id="rId5" Type="http://schemas.openxmlformats.org/officeDocument/2006/relationships/image" Target="../media/image71.png"/><Relationship Id="rId15" Type="http://schemas.openxmlformats.org/officeDocument/2006/relationships/image" Target="../media/image90.png"/><Relationship Id="rId23" Type="http://schemas.openxmlformats.org/officeDocument/2006/relationships/image" Target="../media/image45.jpeg"/><Relationship Id="rId28" Type="http://schemas.openxmlformats.org/officeDocument/2006/relationships/image" Target="../media/image93.jpeg"/><Relationship Id="rId10" Type="http://schemas.openxmlformats.org/officeDocument/2006/relationships/image" Target="../media/image89.png"/><Relationship Id="rId19" Type="http://schemas.openxmlformats.org/officeDocument/2006/relationships/image" Target="../media/image83.jpeg"/><Relationship Id="rId4" Type="http://schemas.openxmlformats.org/officeDocument/2006/relationships/image" Target="../media/image15.png"/><Relationship Id="rId9" Type="http://schemas.openxmlformats.org/officeDocument/2006/relationships/image" Target="../media/image21.png"/><Relationship Id="rId14" Type="http://schemas.openxmlformats.org/officeDocument/2006/relationships/image" Target="../media/image29.png"/><Relationship Id="rId22" Type="http://schemas.openxmlformats.org/officeDocument/2006/relationships/image" Target="../media/image44.jpeg"/><Relationship Id="rId27" Type="http://schemas.openxmlformats.org/officeDocument/2006/relationships/image" Target="../media/image9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jpeg"/><Relationship Id="rId3" Type="http://schemas.openxmlformats.org/officeDocument/2006/relationships/image" Target="../media/image96.jpeg"/><Relationship Id="rId7" Type="http://schemas.openxmlformats.org/officeDocument/2006/relationships/image" Target="../media/image44.jpeg"/><Relationship Id="rId12" Type="http://schemas.openxmlformats.org/officeDocument/2006/relationships/image" Target="../media/image104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image" Target="../media/image103.jpeg"/><Relationship Id="rId5" Type="http://schemas.openxmlformats.org/officeDocument/2006/relationships/image" Target="../media/image98.jpeg"/><Relationship Id="rId10" Type="http://schemas.openxmlformats.org/officeDocument/2006/relationships/image" Target="../media/image102.png"/><Relationship Id="rId4" Type="http://schemas.openxmlformats.org/officeDocument/2006/relationships/image" Target="../media/image97.png"/><Relationship Id="rId9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/><Relationship Id="rId3" Type="http://schemas.openxmlformats.org/officeDocument/2006/relationships/image" Target="../media/image118.png"/><Relationship Id="rId7" Type="http://schemas.openxmlformats.org/officeDocument/2006/relationships/image" Target="../media/image121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jpeg"/><Relationship Id="rId5" Type="http://schemas.openxmlformats.org/officeDocument/2006/relationships/image" Target="../media/image77.png"/><Relationship Id="rId4" Type="http://schemas.openxmlformats.org/officeDocument/2006/relationships/image" Target="../media/image119.jpeg"/><Relationship Id="rId9" Type="http://schemas.openxmlformats.org/officeDocument/2006/relationships/image" Target="../media/image1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jpe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jpeg"/><Relationship Id="rId3" Type="http://schemas.openxmlformats.org/officeDocument/2006/relationships/image" Target="../media/image131.png"/><Relationship Id="rId7" Type="http://schemas.openxmlformats.org/officeDocument/2006/relationships/image" Target="../media/image135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image" Target="../media/image109.png"/><Relationship Id="rId7" Type="http://schemas.openxmlformats.org/officeDocument/2006/relationships/image" Target="../media/image44.jpe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11" Type="http://schemas.openxmlformats.org/officeDocument/2006/relationships/image" Target="../media/image112.png"/><Relationship Id="rId5" Type="http://schemas.openxmlformats.org/officeDocument/2006/relationships/image" Target="../media/image99.png"/><Relationship Id="rId10" Type="http://schemas.openxmlformats.org/officeDocument/2006/relationships/image" Target="../media/image104.jpeg"/><Relationship Id="rId4" Type="http://schemas.openxmlformats.org/officeDocument/2006/relationships/image" Target="../media/image140.png"/><Relationship Id="rId9" Type="http://schemas.openxmlformats.org/officeDocument/2006/relationships/image" Target="../media/image10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3.jpeg"/><Relationship Id="rId3" Type="http://schemas.openxmlformats.org/officeDocument/2006/relationships/image" Target="../media/image107.png"/><Relationship Id="rId7" Type="http://schemas.openxmlformats.org/officeDocument/2006/relationships/image" Target="../media/image115.png"/><Relationship Id="rId12" Type="http://schemas.openxmlformats.org/officeDocument/2006/relationships/image" Target="../media/image102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eg"/><Relationship Id="rId11" Type="http://schemas.openxmlformats.org/officeDocument/2006/relationships/image" Target="../media/image44.jpeg"/><Relationship Id="rId5" Type="http://schemas.openxmlformats.org/officeDocument/2006/relationships/image" Target="../media/image109.png"/><Relationship Id="rId15" Type="http://schemas.openxmlformats.org/officeDocument/2006/relationships/image" Target="../media/image105.jpeg"/><Relationship Id="rId10" Type="http://schemas.openxmlformats.org/officeDocument/2006/relationships/image" Target="../media/image99.png"/><Relationship Id="rId4" Type="http://schemas.openxmlformats.org/officeDocument/2006/relationships/image" Target="../media/image108.png"/><Relationship Id="rId9" Type="http://schemas.openxmlformats.org/officeDocument/2006/relationships/image" Target="../media/image98.jpeg"/><Relationship Id="rId14" Type="http://schemas.openxmlformats.org/officeDocument/2006/relationships/image" Target="../media/image10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11" Type="http://schemas.openxmlformats.org/officeDocument/2006/relationships/image" Target="../media/image150.jpeg"/><Relationship Id="rId5" Type="http://schemas.openxmlformats.org/officeDocument/2006/relationships/image" Target="../media/image14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pl-PL" sz="6000" dirty="0" smtClean="0"/>
              <a:t>Wybieram zdrowie </a:t>
            </a:r>
            <a:br>
              <a:rPr lang="pl-PL" altLang="pl-PL" sz="6000" dirty="0" smtClean="0"/>
            </a:br>
            <a:r>
              <a:rPr lang="pl-PL" altLang="pl-PL" sz="6000" dirty="0" smtClean="0"/>
              <a:t>i zdrowe odżywianie</a:t>
            </a:r>
          </a:p>
        </p:txBody>
      </p:sp>
      <p:sp>
        <p:nvSpPr>
          <p:cNvPr id="4099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6" descr="do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189" y="1988840"/>
            <a:ext cx="34194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58"/>
          <p:cNvSpPr txBox="1">
            <a:spLocks noChangeArrowheads="1"/>
          </p:cNvSpPr>
          <p:nvPr/>
        </p:nvSpPr>
        <p:spPr bwMode="auto">
          <a:xfrm>
            <a:off x="953765" y="788511"/>
            <a:ext cx="62825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Składniki </a:t>
            </a:r>
            <a:r>
              <a:rPr lang="pl-PL" altLang="pl-PL" sz="2400" dirty="0">
                <a:latin typeface="Century Gothic" panose="020B0502020202020204" pitchFamily="34" charset="0"/>
              </a:rPr>
              <a:t>odżywcze, dzięki którym organizm funkcjonuje prawidłowo,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/>
            </a:r>
            <a:br>
              <a:rPr lang="pl-PL" altLang="pl-PL" sz="2400" dirty="0" smtClean="0">
                <a:latin typeface="Century Gothic" panose="020B0502020202020204" pitchFamily="34" charset="0"/>
              </a:rPr>
            </a:br>
            <a:r>
              <a:rPr lang="pl-PL" altLang="pl-PL" sz="2400" dirty="0" smtClean="0">
                <a:latin typeface="Century Gothic" panose="020B0502020202020204" pitchFamily="34" charset="0"/>
              </a:rPr>
              <a:t>a </a:t>
            </a:r>
            <a:r>
              <a:rPr lang="pl-PL" altLang="pl-PL" sz="2400" dirty="0">
                <a:latin typeface="Century Gothic" panose="020B0502020202020204" pitchFamily="34" charset="0"/>
              </a:rPr>
              <a:t>człowiek rośnie i rozwija się, to </a:t>
            </a:r>
            <a:r>
              <a:rPr lang="pl-PL" altLang="pl-PL" sz="2400" b="1" dirty="0">
                <a:latin typeface="Century Gothic" panose="020B0502020202020204" pitchFamily="34" charset="0"/>
              </a:rPr>
              <a:t>białka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.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pic>
        <p:nvPicPr>
          <p:cNvPr id="18437" name="Picture 87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a 2"/>
          <p:cNvGrpSpPr/>
          <p:nvPr/>
        </p:nvGrpSpPr>
        <p:grpSpPr>
          <a:xfrm>
            <a:off x="2555776" y="2852936"/>
            <a:ext cx="2808287" cy="2232025"/>
            <a:chOff x="3041294" y="1508822"/>
            <a:chExt cx="2808287" cy="2232025"/>
          </a:xfrm>
        </p:grpSpPr>
        <p:sp>
          <p:nvSpPr>
            <p:cNvPr id="18436" name="AutoShape 2"/>
            <p:cNvSpPr>
              <a:spLocks noChangeArrowheads="1"/>
            </p:cNvSpPr>
            <p:nvPr/>
          </p:nvSpPr>
          <p:spPr bwMode="auto">
            <a:xfrm>
              <a:off x="3041294" y="1508822"/>
              <a:ext cx="2808287" cy="2232025"/>
            </a:xfrm>
            <a:prstGeom prst="cloudCallout">
              <a:avLst>
                <a:gd name="adj1" fmla="val 83767"/>
                <a:gd name="adj2" fmla="val -56005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l-PL" altLang="pl-PL" sz="3600">
                <a:solidFill>
                  <a:srgbClr val="FFCC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3491855" y="1849462"/>
              <a:ext cx="2146664" cy="1538454"/>
              <a:chOff x="3491855" y="1849462"/>
              <a:chExt cx="2146664" cy="1538454"/>
            </a:xfrm>
          </p:grpSpPr>
          <p:pic>
            <p:nvPicPr>
              <p:cNvPr id="18438" name="Picture 88" descr="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119" y="1933778"/>
                <a:ext cx="914400" cy="747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39" name="Picture 89" descr="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6680" y="2759266"/>
                <a:ext cx="1079500" cy="628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0" name="Picture 90" descr="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9732" y="1849462"/>
                <a:ext cx="557213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1" name="Picture 91" descr="7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3293" y="1895666"/>
                <a:ext cx="569912" cy="538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2" name="Picture 92" descr="8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1855" y="2471929"/>
                <a:ext cx="501650" cy="792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" name="Objaśnienie owalne 10"/>
          <p:cNvSpPr/>
          <p:nvPr/>
        </p:nvSpPr>
        <p:spPr>
          <a:xfrm>
            <a:off x="381831" y="632591"/>
            <a:ext cx="7308616" cy="1656184"/>
          </a:xfrm>
          <a:prstGeom prst="wedgeEllipseCallout">
            <a:avLst>
              <a:gd name="adj1" fmla="val 33186"/>
              <a:gd name="adj2" fmla="val 603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9" descr="do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34194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47"/>
          <p:cNvSpPr txBox="1">
            <a:spLocks noChangeArrowheads="1"/>
          </p:cNvSpPr>
          <p:nvPr/>
        </p:nvSpPr>
        <p:spPr bwMode="auto">
          <a:xfrm>
            <a:off x="899592" y="980728"/>
            <a:ext cx="656811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Składniki </a:t>
            </a:r>
            <a:r>
              <a:rPr lang="pl-PL" altLang="pl-PL" sz="2400" dirty="0">
                <a:latin typeface="Century Gothic" panose="020B0502020202020204" pitchFamily="34" charset="0"/>
              </a:rPr>
              <a:t>odżywcze, dzięki którym organizm funkcjonuje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prawidłowo</a:t>
            </a:r>
            <a:r>
              <a:rPr lang="pl-PL" altLang="pl-PL" sz="2400" dirty="0">
                <a:latin typeface="Century Gothic" panose="020B0502020202020204" pitchFamily="34" charset="0"/>
              </a:rPr>
              <a:t>, a człowiek rośnie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/>
            </a:r>
            <a:br>
              <a:rPr lang="pl-PL" altLang="pl-PL" sz="2400" dirty="0" smtClean="0">
                <a:latin typeface="Century Gothic" panose="020B0502020202020204" pitchFamily="34" charset="0"/>
              </a:rPr>
            </a:br>
            <a:r>
              <a:rPr lang="pl-PL" altLang="pl-PL" sz="2400" dirty="0" smtClean="0">
                <a:latin typeface="Century Gothic" panose="020B0502020202020204" pitchFamily="34" charset="0"/>
              </a:rPr>
              <a:t>i </a:t>
            </a:r>
            <a:r>
              <a:rPr lang="pl-PL" altLang="pl-PL" sz="2400" dirty="0">
                <a:latin typeface="Century Gothic" panose="020B0502020202020204" pitchFamily="34" charset="0"/>
              </a:rPr>
              <a:t>rozwija się, to </a:t>
            </a:r>
            <a:r>
              <a:rPr lang="pl-PL" altLang="pl-PL" sz="2400" b="1" dirty="0">
                <a:latin typeface="Century Gothic" panose="020B0502020202020204" pitchFamily="34" charset="0"/>
              </a:rPr>
              <a:t>tłuszcze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.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sp>
        <p:nvSpPr>
          <p:cNvPr id="19460" name="AutoShape 2"/>
          <p:cNvSpPr>
            <a:spLocks noChangeArrowheads="1"/>
          </p:cNvSpPr>
          <p:nvPr/>
        </p:nvSpPr>
        <p:spPr bwMode="auto">
          <a:xfrm>
            <a:off x="2700338" y="2924175"/>
            <a:ext cx="2735262" cy="2233613"/>
          </a:xfrm>
          <a:prstGeom prst="cloudCallout">
            <a:avLst>
              <a:gd name="adj1" fmla="val 77569"/>
              <a:gd name="adj2" fmla="val -61301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61" name="Picture 90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1" descr="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644900"/>
            <a:ext cx="8636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2" descr="1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284538"/>
            <a:ext cx="6048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93" descr="1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76700"/>
            <a:ext cx="7572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4" descr="15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213100"/>
            <a:ext cx="79216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95" descr="Fotolia_4700911_Subscription_X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581525"/>
            <a:ext cx="822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96" descr="Fotolia_21865390_Subscription_X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860800"/>
            <a:ext cx="5889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jaśnienie owalne 11"/>
          <p:cNvSpPr/>
          <p:nvPr/>
        </p:nvSpPr>
        <p:spPr>
          <a:xfrm>
            <a:off x="381831" y="632591"/>
            <a:ext cx="7308616" cy="1656184"/>
          </a:xfrm>
          <a:prstGeom prst="wedgeEllipseCallout">
            <a:avLst>
              <a:gd name="adj1" fmla="val 33186"/>
              <a:gd name="adj2" fmla="val 603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76" descr="do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34194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7"/>
          <p:cNvSpPr txBox="1">
            <a:spLocks noChangeArrowheads="1"/>
          </p:cNvSpPr>
          <p:nvPr/>
        </p:nvSpPr>
        <p:spPr bwMode="auto">
          <a:xfrm>
            <a:off x="755576" y="932527"/>
            <a:ext cx="67687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Składniki </a:t>
            </a:r>
            <a:r>
              <a:rPr lang="pl-PL" altLang="pl-PL" sz="2400" dirty="0">
                <a:latin typeface="Century Gothic" panose="020B0502020202020204" pitchFamily="34" charset="0"/>
              </a:rPr>
              <a:t>odżywcze, dzięki którym organizm funkcjonuje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prawidłowo</a:t>
            </a:r>
            <a:r>
              <a:rPr lang="pl-PL" altLang="pl-PL" sz="2400" dirty="0">
                <a:latin typeface="Century Gothic" panose="020B0502020202020204" pitchFamily="34" charset="0"/>
              </a:rPr>
              <a:t>, a człowiek rośnie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/>
            </a:r>
            <a:br>
              <a:rPr lang="pl-PL" altLang="pl-PL" sz="2400" dirty="0" smtClean="0">
                <a:latin typeface="Century Gothic" panose="020B0502020202020204" pitchFamily="34" charset="0"/>
              </a:rPr>
            </a:br>
            <a:r>
              <a:rPr lang="pl-PL" altLang="pl-PL" sz="2400" dirty="0" smtClean="0">
                <a:latin typeface="Century Gothic" panose="020B0502020202020204" pitchFamily="34" charset="0"/>
              </a:rPr>
              <a:t>i </a:t>
            </a:r>
            <a:r>
              <a:rPr lang="pl-PL" altLang="pl-PL" sz="2400" dirty="0">
                <a:latin typeface="Century Gothic" panose="020B0502020202020204" pitchFamily="34" charset="0"/>
              </a:rPr>
              <a:t>rozwija się, to </a:t>
            </a:r>
            <a:r>
              <a:rPr lang="pl-PL" altLang="pl-PL" sz="2400" b="1" dirty="0">
                <a:latin typeface="Century Gothic" panose="020B0502020202020204" pitchFamily="34" charset="0"/>
              </a:rPr>
              <a:t>węglowodany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.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sp>
        <p:nvSpPr>
          <p:cNvPr id="20484" name="AutoShape 2"/>
          <p:cNvSpPr>
            <a:spLocks noChangeArrowheads="1"/>
          </p:cNvSpPr>
          <p:nvPr/>
        </p:nvSpPr>
        <p:spPr bwMode="auto">
          <a:xfrm>
            <a:off x="2411413" y="2708275"/>
            <a:ext cx="3024187" cy="2520950"/>
          </a:xfrm>
          <a:prstGeom prst="cloudCallout">
            <a:avLst>
              <a:gd name="adj1" fmla="val 80815"/>
              <a:gd name="adj2" fmla="val -55477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5" name="Picture 677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41663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78" descr="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00550"/>
            <a:ext cx="7905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679" descr="5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076700"/>
            <a:ext cx="5191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680" descr="1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573463"/>
            <a:ext cx="57626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681" descr="1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644900"/>
            <a:ext cx="5778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682" descr="13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429000"/>
            <a:ext cx="72072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683" descr="14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141663"/>
            <a:ext cx="6477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684" descr="14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997200"/>
            <a:ext cx="8636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aśnienie owalne 12"/>
          <p:cNvSpPr/>
          <p:nvPr/>
        </p:nvSpPr>
        <p:spPr>
          <a:xfrm>
            <a:off x="381831" y="632591"/>
            <a:ext cx="7308616" cy="1656184"/>
          </a:xfrm>
          <a:prstGeom prst="wedgeEllipseCallout">
            <a:avLst>
              <a:gd name="adj1" fmla="val 33186"/>
              <a:gd name="adj2" fmla="val 603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25" descr="ucze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915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24" descr="dok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34194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7"/>
          <p:cNvSpPr txBox="1">
            <a:spLocks noChangeArrowheads="1"/>
          </p:cNvSpPr>
          <p:nvPr/>
        </p:nvSpPr>
        <p:spPr bwMode="auto">
          <a:xfrm>
            <a:off x="863836" y="928800"/>
            <a:ext cx="65527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Składniki </a:t>
            </a:r>
            <a:r>
              <a:rPr lang="pl-PL" altLang="pl-PL" sz="2400" dirty="0">
                <a:latin typeface="Century Gothic" panose="020B0502020202020204" pitchFamily="34" charset="0"/>
              </a:rPr>
              <a:t>odżywcze, dzięki którym organizm funkcjonuje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prawidłowo</a:t>
            </a:r>
            <a:r>
              <a:rPr lang="pl-PL" altLang="pl-PL" sz="2400" dirty="0">
                <a:latin typeface="Century Gothic" panose="020B0502020202020204" pitchFamily="34" charset="0"/>
              </a:rPr>
              <a:t>,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a </a:t>
            </a:r>
            <a:r>
              <a:rPr lang="pl-PL" altLang="pl-PL" sz="2400" dirty="0">
                <a:latin typeface="Century Gothic" panose="020B0502020202020204" pitchFamily="34" charset="0"/>
              </a:rPr>
              <a:t>człowiek rośnie i rozwija się, to </a:t>
            </a:r>
            <a:r>
              <a:rPr lang="pl-PL" altLang="pl-PL" sz="2400" b="1" dirty="0">
                <a:latin typeface="Century Gothic" panose="020B0502020202020204" pitchFamily="34" charset="0"/>
              </a:rPr>
              <a:t>witaminy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.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sp>
        <p:nvSpPr>
          <p:cNvPr id="21509" name="Oval 674"/>
          <p:cNvSpPr>
            <a:spLocks noChangeArrowheads="1"/>
          </p:cNvSpPr>
          <p:nvPr/>
        </p:nvSpPr>
        <p:spPr bwMode="auto">
          <a:xfrm>
            <a:off x="2339975" y="4581525"/>
            <a:ext cx="360363" cy="360363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A</a:t>
            </a:r>
          </a:p>
        </p:txBody>
      </p:sp>
      <p:sp>
        <p:nvSpPr>
          <p:cNvPr id="21510" name="Oval 675"/>
          <p:cNvSpPr>
            <a:spLocks noChangeArrowheads="1"/>
          </p:cNvSpPr>
          <p:nvPr/>
        </p:nvSpPr>
        <p:spPr bwMode="auto">
          <a:xfrm>
            <a:off x="1331913" y="2708275"/>
            <a:ext cx="1295400" cy="360363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wit. z gr. B</a:t>
            </a:r>
          </a:p>
        </p:txBody>
      </p:sp>
      <p:sp>
        <p:nvSpPr>
          <p:cNvPr id="21511" name="Oval 677"/>
          <p:cNvSpPr>
            <a:spLocks noChangeArrowheads="1"/>
          </p:cNvSpPr>
          <p:nvPr/>
        </p:nvSpPr>
        <p:spPr bwMode="auto">
          <a:xfrm>
            <a:off x="2339975" y="3860800"/>
            <a:ext cx="360363" cy="360363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C</a:t>
            </a:r>
          </a:p>
        </p:txBody>
      </p:sp>
      <p:sp>
        <p:nvSpPr>
          <p:cNvPr id="21512" name="Oval 678"/>
          <p:cNvSpPr>
            <a:spLocks noChangeArrowheads="1"/>
          </p:cNvSpPr>
          <p:nvPr/>
        </p:nvSpPr>
        <p:spPr bwMode="auto">
          <a:xfrm>
            <a:off x="2339975" y="5300663"/>
            <a:ext cx="360363" cy="360362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D</a:t>
            </a:r>
          </a:p>
        </p:txBody>
      </p:sp>
      <p:sp>
        <p:nvSpPr>
          <p:cNvPr id="21513" name="Oval 679"/>
          <p:cNvSpPr>
            <a:spLocks noChangeArrowheads="1"/>
          </p:cNvSpPr>
          <p:nvPr/>
        </p:nvSpPr>
        <p:spPr bwMode="auto">
          <a:xfrm>
            <a:off x="2339975" y="6092825"/>
            <a:ext cx="360363" cy="360363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E</a:t>
            </a:r>
          </a:p>
        </p:txBody>
      </p:sp>
      <p:sp>
        <p:nvSpPr>
          <p:cNvPr id="21514" name="Oval 676"/>
          <p:cNvSpPr>
            <a:spLocks noChangeArrowheads="1"/>
          </p:cNvSpPr>
          <p:nvPr/>
        </p:nvSpPr>
        <p:spPr bwMode="auto">
          <a:xfrm>
            <a:off x="1908175" y="3141663"/>
            <a:ext cx="1584325" cy="4318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kwas foliowy</a:t>
            </a:r>
          </a:p>
        </p:txBody>
      </p:sp>
      <p:pic>
        <p:nvPicPr>
          <p:cNvPr id="21515" name="Picture 331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565400"/>
            <a:ext cx="6477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332" descr="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492375"/>
            <a:ext cx="5048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333" descr="8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492375"/>
            <a:ext cx="3190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334" descr="7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437063"/>
            <a:ext cx="649288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335" descr="7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229225"/>
            <a:ext cx="5778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336" descr="8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013325"/>
            <a:ext cx="4572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337" descr="7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157788"/>
            <a:ext cx="6492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344" descr="Fotolia_4700911_Subscription_X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636838"/>
            <a:ext cx="822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345" descr="Fotolia_4700911_Subscription_X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445125"/>
            <a:ext cx="11112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346" descr="13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508500"/>
            <a:ext cx="7191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347" descr="13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00663"/>
            <a:ext cx="6477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348" descr="13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949950"/>
            <a:ext cx="7921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356" descr="13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141663"/>
            <a:ext cx="57785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368" descr="Fotolia_2354997_Subscription_XL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141663"/>
            <a:ext cx="6477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369" descr="Fotolia_4664375_Subscription_XL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141663"/>
            <a:ext cx="5762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370" descr="Fotolia_3456719_Subscription_XL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508500"/>
            <a:ext cx="10779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Picture 371" descr="Fotolia_11701233_Subscription_XL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092825"/>
            <a:ext cx="11160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2" name="Picture 373" descr="Fotolia_5487615_Subscription_XXL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492375"/>
            <a:ext cx="6477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3" name="Picture 374" descr="Fotolia_372969_Subscription_L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565400"/>
            <a:ext cx="50323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4" name="Picture 375" descr="13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860800"/>
            <a:ext cx="6492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5" name="Picture 376" descr="97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41663"/>
            <a:ext cx="50323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6" name="Picture 377" descr="4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860800"/>
            <a:ext cx="5048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7" name="Picture 378" descr="43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860800"/>
            <a:ext cx="719137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8" name="Picture 391" descr="110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876925"/>
            <a:ext cx="5619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9" name="Picture 392" descr="170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875088"/>
            <a:ext cx="503238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0" name="Picture 393" descr="171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860800"/>
            <a:ext cx="5762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1" name="Picture 394" descr="172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860800"/>
            <a:ext cx="5524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Objaśnienie owalne 37"/>
          <p:cNvSpPr/>
          <p:nvPr/>
        </p:nvSpPr>
        <p:spPr>
          <a:xfrm>
            <a:off x="381831" y="632591"/>
            <a:ext cx="7308616" cy="1656184"/>
          </a:xfrm>
          <a:prstGeom prst="wedgeEllipseCallout">
            <a:avLst>
              <a:gd name="adj1" fmla="val 33186"/>
              <a:gd name="adj2" fmla="val 603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31" descr="do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34194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47"/>
          <p:cNvSpPr txBox="1">
            <a:spLocks noChangeArrowheads="1"/>
          </p:cNvSpPr>
          <p:nvPr/>
        </p:nvSpPr>
        <p:spPr bwMode="auto">
          <a:xfrm>
            <a:off x="934175" y="764704"/>
            <a:ext cx="639652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Składniki </a:t>
            </a:r>
            <a:r>
              <a:rPr lang="pl-PL" altLang="pl-PL" sz="2400" dirty="0">
                <a:latin typeface="Century Gothic" panose="020B0502020202020204" pitchFamily="34" charset="0"/>
              </a:rPr>
              <a:t>odżywcze, dzięki którym organizm funkcjonuje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prawidłowo</a:t>
            </a:r>
            <a:r>
              <a:rPr lang="pl-PL" altLang="pl-PL" sz="2400" dirty="0">
                <a:latin typeface="Century Gothic" panose="020B0502020202020204" pitchFamily="34" charset="0"/>
              </a:rPr>
              <a:t>,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/>
            </a:r>
            <a:br>
              <a:rPr lang="pl-PL" altLang="pl-PL" sz="2400" dirty="0" smtClean="0">
                <a:latin typeface="Century Gothic" panose="020B0502020202020204" pitchFamily="34" charset="0"/>
              </a:rPr>
            </a:br>
            <a:r>
              <a:rPr lang="pl-PL" altLang="pl-PL" sz="2400" dirty="0" smtClean="0">
                <a:latin typeface="Century Gothic" panose="020B0502020202020204" pitchFamily="34" charset="0"/>
              </a:rPr>
              <a:t>a </a:t>
            </a:r>
            <a:r>
              <a:rPr lang="pl-PL" altLang="pl-PL" sz="2400" dirty="0">
                <a:latin typeface="Century Gothic" panose="020B0502020202020204" pitchFamily="34" charset="0"/>
              </a:rPr>
              <a:t>człowiek rośnie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i </a:t>
            </a:r>
            <a:r>
              <a:rPr lang="pl-PL" altLang="pl-PL" sz="2400" dirty="0">
                <a:latin typeface="Century Gothic" panose="020B0502020202020204" pitchFamily="34" charset="0"/>
              </a:rPr>
              <a:t>rozwija się, to </a:t>
            </a:r>
            <a:r>
              <a:rPr lang="pl-PL" altLang="pl-PL" sz="2400" b="1" dirty="0">
                <a:latin typeface="Century Gothic" panose="020B0502020202020204" pitchFamily="34" charset="0"/>
              </a:rPr>
              <a:t>składniki mineralne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.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sp>
        <p:nvSpPr>
          <p:cNvPr id="22532" name="Oval 677"/>
          <p:cNvSpPr>
            <a:spLocks noChangeArrowheads="1"/>
          </p:cNvSpPr>
          <p:nvPr/>
        </p:nvSpPr>
        <p:spPr bwMode="auto">
          <a:xfrm>
            <a:off x="2051050" y="2708275"/>
            <a:ext cx="504825" cy="433388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Ca</a:t>
            </a:r>
          </a:p>
        </p:txBody>
      </p:sp>
      <p:sp>
        <p:nvSpPr>
          <p:cNvPr id="22533" name="Oval 677"/>
          <p:cNvSpPr>
            <a:spLocks noChangeArrowheads="1"/>
          </p:cNvSpPr>
          <p:nvPr/>
        </p:nvSpPr>
        <p:spPr bwMode="auto">
          <a:xfrm>
            <a:off x="2051050" y="5373688"/>
            <a:ext cx="503238" cy="503237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Mg</a:t>
            </a:r>
          </a:p>
        </p:txBody>
      </p:sp>
      <p:sp>
        <p:nvSpPr>
          <p:cNvPr id="22534" name="Oval 677"/>
          <p:cNvSpPr>
            <a:spLocks noChangeArrowheads="1"/>
          </p:cNvSpPr>
          <p:nvPr/>
        </p:nvSpPr>
        <p:spPr bwMode="auto">
          <a:xfrm>
            <a:off x="2051050" y="3213100"/>
            <a:ext cx="504825" cy="503238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Fe</a:t>
            </a:r>
          </a:p>
        </p:txBody>
      </p:sp>
      <p:sp>
        <p:nvSpPr>
          <p:cNvPr id="22535" name="Oval 677"/>
          <p:cNvSpPr>
            <a:spLocks noChangeArrowheads="1"/>
          </p:cNvSpPr>
          <p:nvPr/>
        </p:nvSpPr>
        <p:spPr bwMode="auto">
          <a:xfrm>
            <a:off x="2051050" y="3933825"/>
            <a:ext cx="504825" cy="5048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K</a:t>
            </a:r>
          </a:p>
        </p:txBody>
      </p:sp>
      <p:sp>
        <p:nvSpPr>
          <p:cNvPr id="22536" name="Oval 677"/>
          <p:cNvSpPr>
            <a:spLocks noChangeArrowheads="1"/>
          </p:cNvSpPr>
          <p:nvPr/>
        </p:nvSpPr>
        <p:spPr bwMode="auto">
          <a:xfrm>
            <a:off x="2051050" y="4652963"/>
            <a:ext cx="504825" cy="503237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I</a:t>
            </a:r>
          </a:p>
        </p:txBody>
      </p:sp>
      <p:pic>
        <p:nvPicPr>
          <p:cNvPr id="22537" name="Picture 614" descr="Fotolia_372969_Subscription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00663"/>
            <a:ext cx="7191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Oval 677"/>
          <p:cNvSpPr>
            <a:spLocks noChangeArrowheads="1"/>
          </p:cNvSpPr>
          <p:nvPr/>
        </p:nvSpPr>
        <p:spPr bwMode="auto">
          <a:xfrm>
            <a:off x="2051050" y="6021388"/>
            <a:ext cx="504825" cy="503237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Zn</a:t>
            </a:r>
          </a:p>
        </p:txBody>
      </p:sp>
      <p:pic>
        <p:nvPicPr>
          <p:cNvPr id="22539" name="Picture 632" descr="ucze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915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642" descr="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636838"/>
            <a:ext cx="555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643" descr="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021388"/>
            <a:ext cx="619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644" descr="8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420938"/>
            <a:ext cx="45561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651" descr="Fotolia_4700911_Subscription_X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724400"/>
            <a:ext cx="13684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652" descr="15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373688"/>
            <a:ext cx="7191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653" descr="15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8636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661" descr="10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73688"/>
            <a:ext cx="50323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673" descr="Fotolia_2354997_Subscription_X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141663"/>
            <a:ext cx="8048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674" descr="Fotolia_5487615_Subscription_XX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7207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675" descr="Fotolia_5487615_Subscription_XX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300663"/>
            <a:ext cx="7921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676" descr="Fotolia_11701233_Subscription_X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373688"/>
            <a:ext cx="10080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677" descr="Fotolia_5487615_Subscription_XX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021388"/>
            <a:ext cx="8651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678" descr="9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860800"/>
            <a:ext cx="6477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682" descr="1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860800"/>
            <a:ext cx="72072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683" descr="14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213100"/>
            <a:ext cx="792162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5" name="Picture 684" descr="14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213100"/>
            <a:ext cx="100806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6" name="Picture 685" descr="14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949950"/>
            <a:ext cx="118745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Objaśnienie owalne 28"/>
          <p:cNvSpPr/>
          <p:nvPr/>
        </p:nvSpPr>
        <p:spPr>
          <a:xfrm>
            <a:off x="381831" y="632591"/>
            <a:ext cx="7308616" cy="1656184"/>
          </a:xfrm>
          <a:prstGeom prst="wedgeEllipseCallout">
            <a:avLst>
              <a:gd name="adj1" fmla="val 33186"/>
              <a:gd name="adj2" fmla="val 603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3" descr="Fotolia_5487615_Subscription_X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581525"/>
            <a:ext cx="503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90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84538"/>
            <a:ext cx="792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84" descr="dok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34194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47"/>
          <p:cNvSpPr txBox="1">
            <a:spLocks noChangeArrowheads="1"/>
          </p:cNvSpPr>
          <p:nvPr/>
        </p:nvSpPr>
        <p:spPr bwMode="auto">
          <a:xfrm>
            <a:off x="971600" y="879476"/>
            <a:ext cx="61926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>
                <a:latin typeface="Century Gothic" panose="020B0502020202020204" pitchFamily="34" charset="0"/>
              </a:rPr>
              <a:t>S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kładniki </a:t>
            </a:r>
            <a:r>
              <a:rPr lang="pl-PL" altLang="pl-PL" sz="2400" dirty="0">
                <a:latin typeface="Century Gothic" panose="020B0502020202020204" pitchFamily="34" charset="0"/>
              </a:rPr>
              <a:t>pokarmowe szczególnie ważne w diecie  dzieci i młodzieży to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/>
            </a:r>
            <a:br>
              <a:rPr lang="pl-PL" altLang="pl-PL" sz="2400" dirty="0" smtClean="0">
                <a:latin typeface="Century Gothic" panose="020B0502020202020204" pitchFamily="34" charset="0"/>
              </a:rPr>
            </a:br>
            <a:r>
              <a:rPr lang="pl-PL" altLang="pl-PL" sz="2400" b="1" dirty="0" smtClean="0">
                <a:latin typeface="Century Gothic" panose="020B0502020202020204" pitchFamily="34" charset="0"/>
              </a:rPr>
              <a:t>białka </a:t>
            </a:r>
            <a:r>
              <a:rPr lang="pl-PL" altLang="pl-PL" sz="2400" b="1" dirty="0">
                <a:latin typeface="Century Gothic" panose="020B0502020202020204" pitchFamily="34" charset="0"/>
              </a:rPr>
              <a:t>– zwierzęce i roślinne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.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sp>
        <p:nvSpPr>
          <p:cNvPr id="23558" name="AutoShape 2"/>
          <p:cNvSpPr>
            <a:spLocks noChangeArrowheads="1"/>
          </p:cNvSpPr>
          <p:nvPr/>
        </p:nvSpPr>
        <p:spPr bwMode="auto">
          <a:xfrm>
            <a:off x="2411413" y="2708275"/>
            <a:ext cx="3024187" cy="2520950"/>
          </a:xfrm>
          <a:prstGeom prst="cloudCallout">
            <a:avLst>
              <a:gd name="adj1" fmla="val 80815"/>
              <a:gd name="adj2" fmla="val -55477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559" name="Picture 85" descr="uczeń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5915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6" descr="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076700"/>
            <a:ext cx="7207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87" descr="7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02000"/>
            <a:ext cx="72072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88" descr="8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789363"/>
            <a:ext cx="5476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89" descr="7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997200"/>
            <a:ext cx="773112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02" descr="Fotolia_372969_Subscription_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652963"/>
            <a:ext cx="5762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aśnienie owalne 12"/>
          <p:cNvSpPr/>
          <p:nvPr/>
        </p:nvSpPr>
        <p:spPr>
          <a:xfrm>
            <a:off x="381831" y="632591"/>
            <a:ext cx="7308616" cy="1656184"/>
          </a:xfrm>
          <a:prstGeom prst="wedgeEllipseCallout">
            <a:avLst>
              <a:gd name="adj1" fmla="val 33186"/>
              <a:gd name="adj2" fmla="val 603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33" descr="do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34194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47"/>
          <p:cNvSpPr txBox="1">
            <a:spLocks noChangeArrowheads="1"/>
          </p:cNvSpPr>
          <p:nvPr/>
        </p:nvSpPr>
        <p:spPr bwMode="auto">
          <a:xfrm>
            <a:off x="-93663" y="956174"/>
            <a:ext cx="83216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Składniki </a:t>
            </a:r>
            <a:r>
              <a:rPr lang="pl-PL" altLang="pl-PL" sz="2400" dirty="0">
                <a:latin typeface="Century Gothic" panose="020B0502020202020204" pitchFamily="34" charset="0"/>
              </a:rPr>
              <a:t>pokarmowe szczególnie ważne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/>
            </a:r>
            <a:br>
              <a:rPr lang="pl-PL" altLang="pl-PL" sz="2400" dirty="0" smtClean="0">
                <a:latin typeface="Century Gothic" panose="020B0502020202020204" pitchFamily="34" charset="0"/>
              </a:rPr>
            </a:br>
            <a:r>
              <a:rPr lang="pl-PL" altLang="pl-PL" sz="2400" dirty="0" smtClean="0">
                <a:latin typeface="Century Gothic" panose="020B0502020202020204" pitchFamily="34" charset="0"/>
              </a:rPr>
              <a:t>w diecie dzieci </a:t>
            </a:r>
            <a:r>
              <a:rPr lang="pl-PL" altLang="pl-PL" sz="2400" dirty="0">
                <a:latin typeface="Century Gothic" panose="020B0502020202020204" pitchFamily="34" charset="0"/>
              </a:rPr>
              <a:t>i młodzieży to </a:t>
            </a:r>
            <a:r>
              <a:rPr lang="pl-PL" altLang="pl-PL" sz="2400" b="1" dirty="0">
                <a:latin typeface="Century Gothic" panose="020B0502020202020204" pitchFamily="34" charset="0"/>
              </a:rPr>
              <a:t>węglowodany</a:t>
            </a:r>
            <a:r>
              <a:rPr lang="pl-PL" altLang="pl-PL" sz="2400" dirty="0">
                <a:latin typeface="Century Gothic" panose="020B0502020202020204" pitchFamily="34" charset="0"/>
              </a:rPr>
              <a:t>,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/>
            </a:r>
            <a:br>
              <a:rPr lang="pl-PL" altLang="pl-PL" sz="2400" dirty="0" smtClean="0">
                <a:latin typeface="Century Gothic" panose="020B0502020202020204" pitchFamily="34" charset="0"/>
              </a:rPr>
            </a:br>
            <a:r>
              <a:rPr lang="pl-PL" altLang="pl-PL" sz="2400" dirty="0" smtClean="0">
                <a:latin typeface="Century Gothic" panose="020B0502020202020204" pitchFamily="34" charset="0"/>
              </a:rPr>
              <a:t>w </a:t>
            </a:r>
            <a:r>
              <a:rPr lang="pl-PL" altLang="pl-PL" sz="2400" dirty="0">
                <a:latin typeface="Century Gothic" panose="020B0502020202020204" pitchFamily="34" charset="0"/>
              </a:rPr>
              <a:t>tym </a:t>
            </a:r>
            <a:r>
              <a:rPr lang="pl-PL" altLang="pl-PL" sz="2400" b="1" dirty="0">
                <a:latin typeface="Century Gothic" panose="020B0502020202020204" pitchFamily="34" charset="0"/>
              </a:rPr>
              <a:t>błonnik</a:t>
            </a:r>
            <a:r>
              <a:rPr lang="pl-PL" altLang="pl-PL" sz="2400" dirty="0">
                <a:latin typeface="Century Gothic" panose="020B0502020202020204" pitchFamily="34" charset="0"/>
              </a:rPr>
              <a:t>.”</a:t>
            </a:r>
          </a:p>
        </p:txBody>
      </p:sp>
      <p:sp>
        <p:nvSpPr>
          <p:cNvPr id="24580" name="AutoShape 2"/>
          <p:cNvSpPr>
            <a:spLocks noChangeArrowheads="1"/>
          </p:cNvSpPr>
          <p:nvPr/>
        </p:nvSpPr>
        <p:spPr bwMode="auto">
          <a:xfrm>
            <a:off x="2411413" y="2708275"/>
            <a:ext cx="3024187" cy="2520950"/>
          </a:xfrm>
          <a:prstGeom prst="cloudCallout">
            <a:avLst>
              <a:gd name="adj1" fmla="val 80815"/>
              <a:gd name="adj2" fmla="val -55477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581" name="Picture 434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915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42" descr="1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292600"/>
            <a:ext cx="5762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454" descr="9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141663"/>
            <a:ext cx="6477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455" descr="Fotolia_372969_Subscription_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644900"/>
            <a:ext cx="6921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456" descr="Fotolia_5487615_Subscription_XX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365625"/>
            <a:ext cx="6794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460" descr="14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860800"/>
            <a:ext cx="9366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461" descr="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141663"/>
            <a:ext cx="792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jaśnienie owalne 11"/>
          <p:cNvSpPr/>
          <p:nvPr/>
        </p:nvSpPr>
        <p:spPr>
          <a:xfrm>
            <a:off x="381831" y="632591"/>
            <a:ext cx="7308616" cy="1656184"/>
          </a:xfrm>
          <a:prstGeom prst="wedgeEllipseCallout">
            <a:avLst>
              <a:gd name="adj1" fmla="val 33186"/>
              <a:gd name="adj2" fmla="val 603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7"/>
          <p:cNvSpPr txBox="1">
            <a:spLocks noChangeArrowheads="1"/>
          </p:cNvSpPr>
          <p:nvPr/>
        </p:nvSpPr>
        <p:spPr bwMode="auto">
          <a:xfrm>
            <a:off x="620713" y="989012"/>
            <a:ext cx="79025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dirty="0" smtClean="0">
                <a:latin typeface="Century Gothic" panose="020B0502020202020204" pitchFamily="34" charset="0"/>
              </a:rPr>
              <a:t>Składniki </a:t>
            </a:r>
            <a:r>
              <a:rPr lang="pl-PL" altLang="pl-PL" dirty="0">
                <a:latin typeface="Century Gothic" panose="020B0502020202020204" pitchFamily="34" charset="0"/>
              </a:rPr>
              <a:t>pokarmowe szczególnie ważne </a:t>
            </a:r>
            <a:r>
              <a:rPr lang="pl-PL" altLang="pl-PL" dirty="0" smtClean="0">
                <a:latin typeface="Century Gothic" panose="020B0502020202020204" pitchFamily="34" charset="0"/>
              </a:rPr>
              <a:t/>
            </a:r>
            <a:br>
              <a:rPr lang="pl-PL" altLang="pl-PL" dirty="0" smtClean="0">
                <a:latin typeface="Century Gothic" panose="020B0502020202020204" pitchFamily="34" charset="0"/>
              </a:rPr>
            </a:br>
            <a:r>
              <a:rPr lang="pl-PL" altLang="pl-PL" dirty="0" smtClean="0">
                <a:latin typeface="Century Gothic" panose="020B0502020202020204" pitchFamily="34" charset="0"/>
              </a:rPr>
              <a:t>w diecie dzieci </a:t>
            </a:r>
            <a:r>
              <a:rPr lang="pl-PL" altLang="pl-PL" dirty="0">
                <a:latin typeface="Century Gothic" panose="020B0502020202020204" pitchFamily="34" charset="0"/>
              </a:rPr>
              <a:t>i młodzieży to </a:t>
            </a:r>
            <a:r>
              <a:rPr lang="pl-PL" altLang="pl-PL" b="1" dirty="0">
                <a:latin typeface="Century Gothic" panose="020B0502020202020204" pitchFamily="34" charset="0"/>
              </a:rPr>
              <a:t>składniki mineralne</a:t>
            </a:r>
            <a:r>
              <a:rPr lang="pl-PL" altLang="pl-PL" dirty="0" smtClean="0">
                <a:latin typeface="Century Gothic" panose="020B0502020202020204" pitchFamily="34" charset="0"/>
              </a:rPr>
              <a:t>.</a:t>
            </a:r>
            <a:endParaRPr lang="pl-PL" altLang="pl-PL" dirty="0">
              <a:latin typeface="Century Gothic" panose="020B0502020202020204" pitchFamily="34" charset="0"/>
            </a:endParaRPr>
          </a:p>
        </p:txBody>
      </p:sp>
      <p:sp>
        <p:nvSpPr>
          <p:cNvPr id="25603" name="Oval 677"/>
          <p:cNvSpPr>
            <a:spLocks noChangeArrowheads="1"/>
          </p:cNvSpPr>
          <p:nvPr/>
        </p:nvSpPr>
        <p:spPr bwMode="auto">
          <a:xfrm>
            <a:off x="250825" y="2349500"/>
            <a:ext cx="1296988" cy="720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WAPŃ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Ca</a:t>
            </a:r>
          </a:p>
        </p:txBody>
      </p:sp>
      <p:sp>
        <p:nvSpPr>
          <p:cNvPr id="25604" name="Oval 677"/>
          <p:cNvSpPr>
            <a:spLocks noChangeArrowheads="1"/>
          </p:cNvSpPr>
          <p:nvPr/>
        </p:nvSpPr>
        <p:spPr bwMode="auto">
          <a:xfrm>
            <a:off x="1619250" y="2349500"/>
            <a:ext cx="1296988" cy="720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ŻELAZO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Fe</a:t>
            </a:r>
          </a:p>
        </p:txBody>
      </p:sp>
      <p:sp>
        <p:nvSpPr>
          <p:cNvPr id="25605" name="Oval 677"/>
          <p:cNvSpPr>
            <a:spLocks noChangeArrowheads="1"/>
          </p:cNvSpPr>
          <p:nvPr/>
        </p:nvSpPr>
        <p:spPr bwMode="auto">
          <a:xfrm>
            <a:off x="2987675" y="2349500"/>
            <a:ext cx="1296988" cy="720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POTAS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K</a:t>
            </a:r>
          </a:p>
        </p:txBody>
      </p:sp>
      <p:sp>
        <p:nvSpPr>
          <p:cNvPr id="25606" name="Oval 677"/>
          <p:cNvSpPr>
            <a:spLocks noChangeArrowheads="1"/>
          </p:cNvSpPr>
          <p:nvPr/>
        </p:nvSpPr>
        <p:spPr bwMode="auto">
          <a:xfrm>
            <a:off x="4356100" y="2349500"/>
            <a:ext cx="1296988" cy="720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MAGNEZ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Mg</a:t>
            </a:r>
          </a:p>
        </p:txBody>
      </p:sp>
      <p:sp>
        <p:nvSpPr>
          <p:cNvPr id="25607" name="Oval 677"/>
          <p:cNvSpPr>
            <a:spLocks noChangeArrowheads="1"/>
          </p:cNvSpPr>
          <p:nvPr/>
        </p:nvSpPr>
        <p:spPr bwMode="auto">
          <a:xfrm>
            <a:off x="5724525" y="2349500"/>
            <a:ext cx="1296988" cy="720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CYNK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Zn</a:t>
            </a:r>
          </a:p>
        </p:txBody>
      </p:sp>
      <p:sp>
        <p:nvSpPr>
          <p:cNvPr id="25608" name="Oval 677"/>
          <p:cNvSpPr>
            <a:spLocks noChangeArrowheads="1"/>
          </p:cNvSpPr>
          <p:nvPr/>
        </p:nvSpPr>
        <p:spPr bwMode="auto">
          <a:xfrm>
            <a:off x="7164388" y="2349500"/>
            <a:ext cx="1296987" cy="720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JOD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I</a:t>
            </a:r>
          </a:p>
        </p:txBody>
      </p:sp>
      <p:pic>
        <p:nvPicPr>
          <p:cNvPr id="25609" name="Picture 373" descr="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989388"/>
            <a:ext cx="5476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374" descr="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773112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375" descr="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25988"/>
            <a:ext cx="773112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382" descr="Fotolia_4700911_Subscription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286125"/>
            <a:ext cx="158432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383" descr="15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086350"/>
            <a:ext cx="10080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384" descr="15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589588"/>
            <a:ext cx="10795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392" descr="1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757863"/>
            <a:ext cx="7937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404" descr="9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286125"/>
            <a:ext cx="6477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405" descr="Fotolia_5487615_Subscription_XX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870450"/>
            <a:ext cx="86518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406" descr="Fotolia_5487615_Subscription_XX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86518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407" descr="Fotolia_5487615_Subscription_XX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141663"/>
            <a:ext cx="8239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Picture 408" descr="Fotolia_11701233_Subscription_X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2388"/>
            <a:ext cx="11525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Picture 409" descr="Fotolia_372969_Subscription_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365625"/>
            <a:ext cx="86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2" name="Picture 410" descr="Fotolia_2354997_Subscription_X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005263"/>
            <a:ext cx="100806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3" name="Picture 414" descr="14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235325"/>
            <a:ext cx="100806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4" name="Picture 415" descr="14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883025"/>
            <a:ext cx="100806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5" name="Picture 416" descr="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149725"/>
            <a:ext cx="9350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6" name="Picture 417" descr="14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589588"/>
            <a:ext cx="11525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260" descr="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743325"/>
            <a:ext cx="7747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47"/>
          <p:cNvSpPr txBox="1">
            <a:spLocks noChangeArrowheads="1"/>
          </p:cNvSpPr>
          <p:nvPr/>
        </p:nvSpPr>
        <p:spPr bwMode="auto">
          <a:xfrm>
            <a:off x="773906" y="836613"/>
            <a:ext cx="75961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Składniki </a:t>
            </a:r>
            <a:r>
              <a:rPr lang="pl-PL" altLang="pl-PL" sz="2400" dirty="0">
                <a:latin typeface="Century Gothic" panose="020B0502020202020204" pitchFamily="34" charset="0"/>
              </a:rPr>
              <a:t>pokarmowe szczególnie ważne w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diecie dzieci </a:t>
            </a:r>
            <a:r>
              <a:rPr lang="pl-PL" altLang="pl-PL" sz="2400" dirty="0">
                <a:latin typeface="Century Gothic" panose="020B0502020202020204" pitchFamily="34" charset="0"/>
              </a:rPr>
              <a:t>i młodzieży to </a:t>
            </a:r>
            <a:r>
              <a:rPr lang="pl-PL" altLang="pl-PL" sz="2400" b="1" dirty="0">
                <a:latin typeface="Century Gothic" panose="020B0502020202020204" pitchFamily="34" charset="0"/>
              </a:rPr>
              <a:t>witaminy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.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sp>
        <p:nvSpPr>
          <p:cNvPr id="26628" name="Oval 675"/>
          <p:cNvSpPr>
            <a:spLocks noChangeArrowheads="1"/>
          </p:cNvSpPr>
          <p:nvPr/>
        </p:nvSpPr>
        <p:spPr bwMode="auto">
          <a:xfrm>
            <a:off x="395288" y="2232025"/>
            <a:ext cx="1152525" cy="720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Witaminy </a:t>
            </a:r>
            <a:br>
              <a:rPr lang="pl-PL" altLang="pl-PL" sz="1800" b="1"/>
            </a:br>
            <a:r>
              <a:rPr lang="pl-PL" altLang="pl-PL" sz="1800" b="1"/>
              <a:t>z gr. B</a:t>
            </a:r>
          </a:p>
        </p:txBody>
      </p:sp>
      <p:pic>
        <p:nvPicPr>
          <p:cNvPr id="26629" name="Picture 1211" descr="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671888"/>
            <a:ext cx="7207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Oval 675"/>
          <p:cNvSpPr>
            <a:spLocks noChangeArrowheads="1"/>
          </p:cNvSpPr>
          <p:nvPr/>
        </p:nvSpPr>
        <p:spPr bwMode="auto">
          <a:xfrm>
            <a:off x="1619250" y="2232025"/>
            <a:ext cx="1152525" cy="719138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Witamina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C</a:t>
            </a:r>
          </a:p>
        </p:txBody>
      </p:sp>
      <p:sp>
        <p:nvSpPr>
          <p:cNvPr id="26631" name="Oval 675"/>
          <p:cNvSpPr>
            <a:spLocks noChangeArrowheads="1"/>
          </p:cNvSpPr>
          <p:nvPr/>
        </p:nvSpPr>
        <p:spPr bwMode="auto">
          <a:xfrm>
            <a:off x="2843213" y="2232025"/>
            <a:ext cx="1152525" cy="720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Witamina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PP</a:t>
            </a:r>
          </a:p>
        </p:txBody>
      </p:sp>
      <p:sp>
        <p:nvSpPr>
          <p:cNvPr id="26632" name="Oval 675"/>
          <p:cNvSpPr>
            <a:spLocks noChangeArrowheads="1"/>
          </p:cNvSpPr>
          <p:nvPr/>
        </p:nvSpPr>
        <p:spPr bwMode="auto">
          <a:xfrm>
            <a:off x="4067175" y="2232025"/>
            <a:ext cx="1152525" cy="720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Kwas </a:t>
            </a:r>
            <a:br>
              <a:rPr lang="pl-PL" altLang="pl-PL" sz="1800" b="1"/>
            </a:br>
            <a:r>
              <a:rPr lang="pl-PL" altLang="pl-PL" sz="1800" b="1"/>
              <a:t>foliowy</a:t>
            </a:r>
          </a:p>
        </p:txBody>
      </p:sp>
      <p:sp>
        <p:nvSpPr>
          <p:cNvPr id="26633" name="Oval 675"/>
          <p:cNvSpPr>
            <a:spLocks noChangeArrowheads="1"/>
          </p:cNvSpPr>
          <p:nvPr/>
        </p:nvSpPr>
        <p:spPr bwMode="auto">
          <a:xfrm>
            <a:off x="5292725" y="2232025"/>
            <a:ext cx="1152525" cy="720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Witamina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A</a:t>
            </a:r>
          </a:p>
        </p:txBody>
      </p:sp>
      <p:sp>
        <p:nvSpPr>
          <p:cNvPr id="26634" name="Oval 675"/>
          <p:cNvSpPr>
            <a:spLocks noChangeArrowheads="1"/>
          </p:cNvSpPr>
          <p:nvPr/>
        </p:nvSpPr>
        <p:spPr bwMode="auto">
          <a:xfrm>
            <a:off x="6516688" y="2232025"/>
            <a:ext cx="1152525" cy="720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Witamina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D</a:t>
            </a:r>
          </a:p>
        </p:txBody>
      </p:sp>
      <p:sp>
        <p:nvSpPr>
          <p:cNvPr id="26635" name="Oval 675"/>
          <p:cNvSpPr>
            <a:spLocks noChangeArrowheads="1"/>
          </p:cNvSpPr>
          <p:nvPr/>
        </p:nvSpPr>
        <p:spPr bwMode="auto">
          <a:xfrm>
            <a:off x="7740650" y="2232025"/>
            <a:ext cx="1152525" cy="720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Witamina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E</a:t>
            </a:r>
          </a:p>
        </p:txBody>
      </p:sp>
      <p:pic>
        <p:nvPicPr>
          <p:cNvPr id="26636" name="Picture 1255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024188"/>
            <a:ext cx="10795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256" descr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24188"/>
            <a:ext cx="7207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257" descr="7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106863"/>
            <a:ext cx="71913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258" descr="7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024188"/>
            <a:ext cx="71913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259" descr="7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55988"/>
            <a:ext cx="7191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1261" descr="8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184775"/>
            <a:ext cx="409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262" descr="8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392613"/>
            <a:ext cx="5016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269" descr="1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167063"/>
            <a:ext cx="757238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1270" descr="13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248150"/>
            <a:ext cx="865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1271" descr="1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741988"/>
            <a:ext cx="757238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1272" descr="Fotolia_4700911_Subscription_X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05488"/>
            <a:ext cx="11509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1273" descr="Fotolia_4700911_Subscription_X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535488"/>
            <a:ext cx="1152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1274" descr="Fotolia_4700911_Subscription_X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327650"/>
            <a:ext cx="822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Picture 1282" descr="10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713413"/>
            <a:ext cx="792163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1283" descr="13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024188"/>
            <a:ext cx="720725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1" name="Picture 1295" descr="4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095625"/>
            <a:ext cx="7921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Picture 1296" descr="4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600450"/>
            <a:ext cx="5048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3" name="Picture 1297" descr="13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103688"/>
            <a:ext cx="6492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4" name="Picture 1298" descr="Fotolia_5487615_Subscription_XXL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175125"/>
            <a:ext cx="6794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5" name="Picture 1299" descr="Fotolia_5487615_Subscription_XXL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040313"/>
            <a:ext cx="8239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6" name="Picture 1300" descr="Fotolia_372969_Subscription_L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51388"/>
            <a:ext cx="6921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7" name="Picture 1301" descr="Fotolia_2354997_Subscription_XL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535488"/>
            <a:ext cx="8747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8" name="Picture 1302" descr="Fotolia_4664375_Subscription_XL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338763"/>
            <a:ext cx="7905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9" name="Picture 1303" descr="Fotolia_3456719_Subscription_XL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895850"/>
            <a:ext cx="10779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0" name="Picture 1304" descr="Fotolia_11701233_Subscription_XL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111750"/>
            <a:ext cx="11160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1" name="Picture 1305" descr="110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024188"/>
            <a:ext cx="7889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2" name="Picture 1309" descr="148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816350"/>
            <a:ext cx="100806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3" name="Picture 1310" descr="170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111750"/>
            <a:ext cx="6477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4" name="Picture 1311" descr="171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535488"/>
            <a:ext cx="7207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5" name="Picture 1312" descr="17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667375"/>
            <a:ext cx="720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17" descr="Fotolia_2534437_Subscription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2436426"/>
            <a:ext cx="18716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547688" y="998538"/>
            <a:ext cx="80486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Produkty </a:t>
            </a:r>
            <a:r>
              <a:rPr lang="pl-PL" altLang="pl-PL" sz="2400" dirty="0">
                <a:latin typeface="Century Gothic" panose="020B0502020202020204" pitchFamily="34" charset="0"/>
              </a:rPr>
              <a:t>szczególnie ważne w diecie dzieci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/>
            </a:r>
            <a:br>
              <a:rPr lang="pl-PL" altLang="pl-PL" sz="2400" dirty="0" smtClean="0">
                <a:latin typeface="Century Gothic" panose="020B0502020202020204" pitchFamily="34" charset="0"/>
              </a:rPr>
            </a:br>
            <a:r>
              <a:rPr lang="pl-PL" altLang="pl-PL" sz="2400" dirty="0" smtClean="0">
                <a:latin typeface="Century Gothic" panose="020B0502020202020204" pitchFamily="34" charset="0"/>
              </a:rPr>
              <a:t>i </a:t>
            </a:r>
            <a:r>
              <a:rPr lang="pl-PL" altLang="pl-PL" sz="2400" dirty="0">
                <a:latin typeface="Century Gothic" panose="020B0502020202020204" pitchFamily="34" charset="0"/>
              </a:rPr>
              <a:t>młodzieży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to </a:t>
            </a:r>
            <a:r>
              <a:rPr lang="pl-PL" altLang="pl-PL" sz="2400" b="1" dirty="0">
                <a:latin typeface="Century Gothic" panose="020B0502020202020204" pitchFamily="34" charset="0"/>
              </a:rPr>
              <a:t>warzywa, </a:t>
            </a:r>
            <a:r>
              <a:rPr lang="pl-PL" altLang="pl-PL" sz="2400" dirty="0">
                <a:latin typeface="Century Gothic" panose="020B0502020202020204" pitchFamily="34" charset="0"/>
              </a:rPr>
              <a:t>głównie surowe i o kolorze zielonym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.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pic>
        <p:nvPicPr>
          <p:cNvPr id="27652" name="Picture 178" descr="Fotolia_2354997_Subscription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860800"/>
            <a:ext cx="1368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96" descr="1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437063"/>
            <a:ext cx="1800225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08" descr="Fotolia_3456719_Subscription_X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716338"/>
            <a:ext cx="24479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209" descr="1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241550"/>
            <a:ext cx="14398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210" descr="Fotolia_4664375_Subscription_X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300663"/>
            <a:ext cx="1439863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211" descr="1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41663"/>
            <a:ext cx="15843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212" descr="13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565400"/>
            <a:ext cx="115252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213" descr="1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4724400"/>
            <a:ext cx="11842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214" descr="Fotolia_461321_Subscription_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42900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215" descr="Fotolia_490438_Subscription_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516563"/>
            <a:ext cx="158432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16" descr="Fotolia_1322817_Subscription_X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3875"/>
            <a:ext cx="13081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8" descr="do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34194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6"/>
          <p:cNvSpPr txBox="1">
            <a:spLocks noChangeArrowheads="1"/>
          </p:cNvSpPr>
          <p:nvPr/>
        </p:nvSpPr>
        <p:spPr bwMode="auto">
          <a:xfrm>
            <a:off x="1871700" y="1820723"/>
            <a:ext cx="30963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Doktorze </a:t>
            </a:r>
            <a:r>
              <a:rPr lang="pl-PL" altLang="pl-PL" sz="2400" dirty="0">
                <a:latin typeface="Century Gothic" panose="020B0502020202020204" pitchFamily="34" charset="0"/>
              </a:rPr>
              <a:t>Zdrówko,</a:t>
            </a:r>
            <a:br>
              <a:rPr lang="pl-PL" altLang="pl-PL" sz="2400" dirty="0">
                <a:latin typeface="Century Gothic" panose="020B0502020202020204" pitchFamily="34" charset="0"/>
              </a:rPr>
            </a:br>
            <a:r>
              <a:rPr lang="pl-PL" altLang="pl-PL" sz="2400" dirty="0">
                <a:latin typeface="Century Gothic" panose="020B0502020202020204" pitchFamily="34" charset="0"/>
              </a:rPr>
              <a:t>co to znaczy</a:t>
            </a:r>
            <a:br>
              <a:rPr lang="pl-PL" altLang="pl-PL" sz="2400" dirty="0">
                <a:latin typeface="Century Gothic" panose="020B0502020202020204" pitchFamily="34" charset="0"/>
              </a:rPr>
            </a:br>
            <a:r>
              <a:rPr lang="pl-PL" altLang="pl-PL" sz="2400" dirty="0">
                <a:latin typeface="Century Gothic" panose="020B0502020202020204" pitchFamily="34" charset="0"/>
              </a:rPr>
              <a:t>być zdrowym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?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pic>
        <p:nvPicPr>
          <p:cNvPr id="5124" name="Picture 59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aśnienie owalne 1"/>
          <p:cNvSpPr/>
          <p:nvPr/>
        </p:nvSpPr>
        <p:spPr>
          <a:xfrm>
            <a:off x="1691680" y="1340768"/>
            <a:ext cx="3456384" cy="2160240"/>
          </a:xfrm>
          <a:prstGeom prst="wedgeEllipseCallout">
            <a:avLst>
              <a:gd name="adj1" fmla="val -25416"/>
              <a:gd name="adj2" fmla="val 5669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342107" y="981075"/>
            <a:ext cx="84597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Produkty </a:t>
            </a:r>
            <a:r>
              <a:rPr lang="pl-PL" altLang="pl-PL" sz="2400" dirty="0">
                <a:latin typeface="Century Gothic" panose="020B0502020202020204" pitchFamily="34" charset="0"/>
              </a:rPr>
              <a:t>szczególnie ważne w diecie  dzieci i młodzieży </a:t>
            </a:r>
            <a:br>
              <a:rPr lang="pl-PL" altLang="pl-PL" sz="2400" dirty="0">
                <a:latin typeface="Century Gothic" panose="020B0502020202020204" pitchFamily="34" charset="0"/>
              </a:rPr>
            </a:br>
            <a:r>
              <a:rPr lang="pl-PL" altLang="pl-PL" sz="2400" dirty="0">
                <a:latin typeface="Century Gothic" panose="020B0502020202020204" pitchFamily="34" charset="0"/>
              </a:rPr>
              <a:t>to </a:t>
            </a:r>
            <a:r>
              <a:rPr lang="pl-PL" altLang="pl-PL" sz="2400" b="1" dirty="0">
                <a:latin typeface="Century Gothic" panose="020B0502020202020204" pitchFamily="34" charset="0"/>
              </a:rPr>
              <a:t>owoce</a:t>
            </a:r>
            <a:r>
              <a:rPr lang="pl-PL" altLang="pl-PL" sz="2400" dirty="0">
                <a:latin typeface="Century Gothic" panose="020B0502020202020204" pitchFamily="34" charset="0"/>
              </a:rPr>
              <a:t>, przede wszystkim sezonowe i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surowe.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pic>
        <p:nvPicPr>
          <p:cNvPr id="28675" name="Picture 180" descr="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229225"/>
            <a:ext cx="12319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81" descr="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437063"/>
            <a:ext cx="187007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93" descr="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52963"/>
            <a:ext cx="1152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94" descr="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805488"/>
            <a:ext cx="144145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99" descr="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76700"/>
            <a:ext cx="1771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208" descr="5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97200"/>
            <a:ext cx="19621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209" descr="4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213100"/>
            <a:ext cx="18478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210" descr="Fotolia_100008_Subscription_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2988"/>
            <a:ext cx="1008063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211" descr="3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5791200"/>
            <a:ext cx="1952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212" descr="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420938"/>
            <a:ext cx="144145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213" descr="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060575"/>
            <a:ext cx="20574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214" descr="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3429000"/>
            <a:ext cx="20224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32569" y="1138238"/>
            <a:ext cx="86788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000" dirty="0" smtClean="0">
                <a:latin typeface="Century Gothic" panose="020B0502020202020204" pitchFamily="34" charset="0"/>
              </a:rPr>
              <a:t>Produkty </a:t>
            </a:r>
            <a:r>
              <a:rPr lang="pl-PL" altLang="pl-PL" sz="2000" dirty="0">
                <a:latin typeface="Century Gothic" panose="020B0502020202020204" pitchFamily="34" charset="0"/>
              </a:rPr>
              <a:t>szczególnie ważne w diecie  dzieci i młodzieży </a:t>
            </a:r>
            <a:br>
              <a:rPr lang="pl-PL" altLang="pl-PL" sz="2000" dirty="0">
                <a:latin typeface="Century Gothic" panose="020B0502020202020204" pitchFamily="34" charset="0"/>
              </a:rPr>
            </a:br>
            <a:r>
              <a:rPr lang="pl-PL" altLang="pl-PL" sz="2000" dirty="0">
                <a:latin typeface="Century Gothic" panose="020B0502020202020204" pitchFamily="34" charset="0"/>
              </a:rPr>
              <a:t>to </a:t>
            </a:r>
            <a:r>
              <a:rPr lang="pl-PL" altLang="pl-PL" sz="2000" b="1" dirty="0">
                <a:latin typeface="Century Gothic" panose="020B0502020202020204" pitchFamily="34" charset="0"/>
              </a:rPr>
              <a:t>produkty zbożowe pełnoziarniste</a:t>
            </a:r>
            <a:r>
              <a:rPr lang="pl-PL" altLang="pl-PL" sz="2000" dirty="0">
                <a:latin typeface="Century Gothic" panose="020B0502020202020204" pitchFamily="34" charset="0"/>
              </a:rPr>
              <a:t> (kasza jaglana, gryczana, ryż brązowy</a:t>
            </a:r>
            <a:r>
              <a:rPr lang="pl-PL" altLang="pl-PL" sz="2000" dirty="0" smtClean="0">
                <a:latin typeface="Century Gothic" panose="020B0502020202020204" pitchFamily="34" charset="0"/>
              </a:rPr>
              <a:t>).</a:t>
            </a:r>
            <a:endParaRPr lang="pl-PL" altLang="pl-PL" sz="2000" dirty="0">
              <a:latin typeface="Century Gothic" panose="020B0502020202020204" pitchFamily="34" charset="0"/>
            </a:endParaRPr>
          </a:p>
        </p:txBody>
      </p:sp>
      <p:pic>
        <p:nvPicPr>
          <p:cNvPr id="29699" name="Picture 366" descr="1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420938"/>
            <a:ext cx="1295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67" descr="1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92375"/>
            <a:ext cx="15843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79" descr="Fotolia_5487615_Subscription_X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789363"/>
            <a:ext cx="1687512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384" descr="1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60988"/>
            <a:ext cx="237648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392" descr="Fotolia_23478642_Subscription_X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13398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393" descr="Fotolia_4588270_Subscription_X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716338"/>
            <a:ext cx="1512887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394" descr="Fotolia_1263227_Subscription_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448300"/>
            <a:ext cx="21240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395" descr="15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581525"/>
            <a:ext cx="2808288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65150" y="981075"/>
            <a:ext cx="80137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Produkty </a:t>
            </a:r>
            <a:r>
              <a:rPr lang="pl-PL" altLang="pl-PL" sz="2400" dirty="0">
                <a:latin typeface="Century Gothic" panose="020B0502020202020204" pitchFamily="34" charset="0"/>
              </a:rPr>
              <a:t>szczególnie ważne w diecie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dzieci </a:t>
            </a:r>
            <a:br>
              <a:rPr lang="pl-PL" altLang="pl-PL" sz="2400" dirty="0" smtClean="0">
                <a:latin typeface="Century Gothic" panose="020B0502020202020204" pitchFamily="34" charset="0"/>
              </a:rPr>
            </a:br>
            <a:r>
              <a:rPr lang="pl-PL" altLang="pl-PL" sz="2400" dirty="0" smtClean="0">
                <a:latin typeface="Century Gothic" panose="020B0502020202020204" pitchFamily="34" charset="0"/>
              </a:rPr>
              <a:t>i młodzieży to </a:t>
            </a:r>
            <a:r>
              <a:rPr lang="pl-PL" altLang="pl-PL" sz="2400" dirty="0">
                <a:latin typeface="Century Gothic" panose="020B0502020202020204" pitchFamily="34" charset="0"/>
              </a:rPr>
              <a:t>tłuste </a:t>
            </a:r>
            <a:r>
              <a:rPr lang="pl-PL" altLang="pl-PL" sz="2400" b="1" dirty="0">
                <a:latin typeface="Century Gothic" panose="020B0502020202020204" pitchFamily="34" charset="0"/>
              </a:rPr>
              <a:t>ryby</a:t>
            </a:r>
            <a:r>
              <a:rPr lang="pl-PL" altLang="pl-PL" sz="2400" dirty="0">
                <a:latin typeface="Century Gothic" panose="020B0502020202020204" pitchFamily="34" charset="0"/>
              </a:rPr>
              <a:t> oraz </a:t>
            </a:r>
            <a:r>
              <a:rPr lang="pl-PL" altLang="pl-PL" sz="2400" b="1" dirty="0">
                <a:latin typeface="Century Gothic" panose="020B0502020202020204" pitchFamily="34" charset="0"/>
              </a:rPr>
              <a:t>oliwy i oleje</a:t>
            </a:r>
            <a:r>
              <a:rPr lang="pl-PL" altLang="pl-PL" sz="2400" dirty="0">
                <a:latin typeface="Century Gothic" panose="020B0502020202020204" pitchFamily="34" charset="0"/>
              </a:rPr>
              <a:t> tłoczone na zimno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.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pic>
        <p:nvPicPr>
          <p:cNvPr id="30723" name="Picture 39" descr="Fotolia_4700911_Subscription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3563938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0" descr="Fotolia_21865390_Subscription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349500"/>
            <a:ext cx="20002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2" descr="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05263"/>
            <a:ext cx="19732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3" descr="1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636838"/>
            <a:ext cx="288448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13544" y="981075"/>
            <a:ext cx="83169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Produkty </a:t>
            </a:r>
            <a:r>
              <a:rPr lang="pl-PL" altLang="pl-PL" sz="2400" dirty="0">
                <a:latin typeface="Century Gothic" panose="020B0502020202020204" pitchFamily="34" charset="0"/>
              </a:rPr>
              <a:t>szczególnie ważne w diecie  dzieci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/>
            </a:r>
            <a:br>
              <a:rPr lang="pl-PL" altLang="pl-PL" sz="2400" dirty="0" smtClean="0">
                <a:latin typeface="Century Gothic" panose="020B0502020202020204" pitchFamily="34" charset="0"/>
              </a:rPr>
            </a:br>
            <a:r>
              <a:rPr lang="pl-PL" altLang="pl-PL" sz="2400" dirty="0" smtClean="0">
                <a:latin typeface="Century Gothic" panose="020B0502020202020204" pitchFamily="34" charset="0"/>
              </a:rPr>
              <a:t>i młodzieży </a:t>
            </a:r>
            <a:r>
              <a:rPr lang="pl-PL" altLang="pl-PL" sz="2400" b="1" dirty="0" smtClean="0">
                <a:latin typeface="Century Gothic" panose="020B0502020202020204" pitchFamily="34" charset="0"/>
              </a:rPr>
              <a:t>warzywa </a:t>
            </a:r>
            <a:r>
              <a:rPr lang="pl-PL" altLang="pl-PL" sz="2400" b="1" dirty="0">
                <a:latin typeface="Century Gothic" panose="020B0502020202020204" pitchFamily="34" charset="0"/>
              </a:rPr>
              <a:t>strączkowe</a:t>
            </a:r>
            <a:r>
              <a:rPr lang="pl-PL" altLang="pl-PL" sz="2400" dirty="0">
                <a:latin typeface="Century Gothic" panose="020B0502020202020204" pitchFamily="34" charset="0"/>
              </a:rPr>
              <a:t> (soja, soczewica, fasola, groch i cieciorka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).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pic>
        <p:nvPicPr>
          <p:cNvPr id="31747" name="Picture 22" descr="Fotolia_372969_Subscription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5475"/>
            <a:ext cx="3240088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8" descr="Fotolia_12995719_Subscription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4156075"/>
            <a:ext cx="35274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9" descr="1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141663"/>
            <a:ext cx="21717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30" descr="1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141663"/>
            <a:ext cx="26543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7" descr="1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076700"/>
            <a:ext cx="2332037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809625" y="908050"/>
            <a:ext cx="75247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dirty="0" smtClean="0">
                <a:latin typeface="Century Gothic" panose="020B0502020202020204" pitchFamily="34" charset="0"/>
              </a:rPr>
              <a:t>Produkty </a:t>
            </a:r>
            <a:r>
              <a:rPr lang="pl-PL" altLang="pl-PL" dirty="0">
                <a:latin typeface="Century Gothic" panose="020B0502020202020204" pitchFamily="34" charset="0"/>
              </a:rPr>
              <a:t>szczególnie ważne w diecie</a:t>
            </a:r>
            <a:br>
              <a:rPr lang="pl-PL" altLang="pl-PL" dirty="0">
                <a:latin typeface="Century Gothic" panose="020B0502020202020204" pitchFamily="34" charset="0"/>
              </a:rPr>
            </a:br>
            <a:r>
              <a:rPr lang="pl-PL" altLang="pl-PL" dirty="0">
                <a:latin typeface="Century Gothic" panose="020B0502020202020204" pitchFamily="34" charset="0"/>
              </a:rPr>
              <a:t>dzieci i młodzieży to </a:t>
            </a:r>
            <a:r>
              <a:rPr lang="pl-PL" altLang="pl-PL" b="1" dirty="0">
                <a:latin typeface="Century Gothic" panose="020B0502020202020204" pitchFamily="34" charset="0"/>
              </a:rPr>
              <a:t>orzechy, migdały </a:t>
            </a:r>
            <a:r>
              <a:rPr lang="pl-PL" altLang="pl-PL" b="1" dirty="0" smtClean="0">
                <a:latin typeface="Century Gothic" panose="020B0502020202020204" pitchFamily="34" charset="0"/>
              </a:rPr>
              <a:t/>
            </a:r>
            <a:br>
              <a:rPr lang="pl-PL" altLang="pl-PL" b="1" dirty="0" smtClean="0">
                <a:latin typeface="Century Gothic" panose="020B0502020202020204" pitchFamily="34" charset="0"/>
              </a:rPr>
            </a:br>
            <a:r>
              <a:rPr lang="pl-PL" altLang="pl-PL" b="1" dirty="0" smtClean="0">
                <a:latin typeface="Century Gothic" panose="020B0502020202020204" pitchFamily="34" charset="0"/>
              </a:rPr>
              <a:t>i </a:t>
            </a:r>
            <a:r>
              <a:rPr lang="pl-PL" altLang="pl-PL" b="1" dirty="0">
                <a:latin typeface="Century Gothic" panose="020B0502020202020204" pitchFamily="34" charset="0"/>
              </a:rPr>
              <a:t>nasiona</a:t>
            </a:r>
            <a:r>
              <a:rPr lang="pl-PL" altLang="pl-PL" dirty="0" smtClean="0">
                <a:latin typeface="Century Gothic" panose="020B0502020202020204" pitchFamily="34" charset="0"/>
              </a:rPr>
              <a:t>.</a:t>
            </a:r>
            <a:endParaRPr lang="pl-PL" altLang="pl-PL" dirty="0">
              <a:latin typeface="Century Gothic" panose="020B0502020202020204" pitchFamily="34" charset="0"/>
            </a:endParaRPr>
          </a:p>
        </p:txBody>
      </p:sp>
      <p:pic>
        <p:nvPicPr>
          <p:cNvPr id="32772" name="Picture 20" descr="1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367338"/>
            <a:ext cx="266541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22" descr="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492375"/>
            <a:ext cx="22606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23" descr="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4538663"/>
            <a:ext cx="2713037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24" descr="1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97200"/>
            <a:ext cx="262096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25" descr="Fotolia_12820538_Subscription_XX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2088"/>
            <a:ext cx="1747838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26" descr="17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492375"/>
            <a:ext cx="266541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9" descr="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44675"/>
            <a:ext cx="237172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17" descr="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852738"/>
            <a:ext cx="26638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1062038" y="836613"/>
            <a:ext cx="701992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dirty="0" smtClean="0">
                <a:latin typeface="Century Gothic" panose="020B0502020202020204" pitchFamily="34" charset="0"/>
              </a:rPr>
              <a:t>Produkty </a:t>
            </a:r>
            <a:r>
              <a:rPr lang="pl-PL" altLang="pl-PL" dirty="0">
                <a:latin typeface="Century Gothic" panose="020B0502020202020204" pitchFamily="34" charset="0"/>
              </a:rPr>
              <a:t>szczególnie ważne w diecie</a:t>
            </a:r>
            <a:br>
              <a:rPr lang="pl-PL" altLang="pl-PL" dirty="0">
                <a:latin typeface="Century Gothic" panose="020B0502020202020204" pitchFamily="34" charset="0"/>
              </a:rPr>
            </a:br>
            <a:r>
              <a:rPr lang="pl-PL" altLang="pl-PL" dirty="0">
                <a:latin typeface="Century Gothic" panose="020B0502020202020204" pitchFamily="34" charset="0"/>
              </a:rPr>
              <a:t>dzieci i młodzieży to </a:t>
            </a:r>
            <a:r>
              <a:rPr lang="pl-PL" altLang="pl-PL" b="1" dirty="0">
                <a:latin typeface="Century Gothic" panose="020B0502020202020204" pitchFamily="34" charset="0"/>
              </a:rPr>
              <a:t>produkty mleczne</a:t>
            </a:r>
            <a:r>
              <a:rPr lang="pl-PL" altLang="pl-PL" dirty="0" smtClean="0">
                <a:latin typeface="Century Gothic" panose="020B0502020202020204" pitchFamily="34" charset="0"/>
              </a:rPr>
              <a:t>.</a:t>
            </a:r>
            <a:endParaRPr lang="pl-PL" altLang="pl-PL" b="1" dirty="0">
              <a:latin typeface="Century Gothic" panose="020B0502020202020204" pitchFamily="34" charset="0"/>
            </a:endParaRPr>
          </a:p>
        </p:txBody>
      </p:sp>
      <p:pic>
        <p:nvPicPr>
          <p:cNvPr id="33797" name="Picture 12" descr="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2492375"/>
            <a:ext cx="337185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73" descr="1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082" y="4233344"/>
            <a:ext cx="165576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190" descr="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3770313"/>
            <a:ext cx="1295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191" descr="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19" y="2473844"/>
            <a:ext cx="79216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92" descr="1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2" y="3284019"/>
            <a:ext cx="13684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93" descr="Fotolia_3456719_Subscription_X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665" y="4304507"/>
            <a:ext cx="158273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94" descr="Fotolia_4664375_Subscription_X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90" y="5355959"/>
            <a:ext cx="14398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203" descr="Fotolia_1322817_Subscription_X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076" y="5214204"/>
            <a:ext cx="115093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204" descr="Fotolia_461321_Subscription_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084" y="5253951"/>
            <a:ext cx="1800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205" descr="Fotolia_490438_Subscription_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19" y="3983001"/>
            <a:ext cx="129698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213" descr="4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63550"/>
            <a:ext cx="18002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Rectangle 16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WARZYWA I OWOCE</a:t>
            </a:r>
          </a:p>
        </p:txBody>
      </p:sp>
      <p:sp>
        <p:nvSpPr>
          <p:cNvPr id="34829" name="Rectangle 166"/>
          <p:cNvSpPr>
            <a:spLocks noGrp="1" noChangeArrowheads="1"/>
          </p:cNvSpPr>
          <p:nvPr>
            <p:ph idx="1"/>
          </p:nvPr>
        </p:nvSpPr>
        <p:spPr>
          <a:xfrm>
            <a:off x="457200" y="1658144"/>
            <a:ext cx="8229600" cy="4525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altLang="pl-PL" dirty="0" smtClean="0"/>
              <a:t>Warzywa i owoce zawierają witaminy, składniki mineralne oraz błonnik. Możemy je podzielić na:</a:t>
            </a:r>
          </a:p>
          <a:p>
            <a:pPr marL="0" indent="0">
              <a:buFont typeface="Calibri" panose="020F0502020204030204" pitchFamily="34" charset="0"/>
              <a:buChar char="—"/>
            </a:pPr>
            <a:r>
              <a:rPr lang="pl-PL" altLang="pl-PL" dirty="0" smtClean="0"/>
              <a:t> bogate w witaminę C:</a:t>
            </a:r>
          </a:p>
          <a:p>
            <a:pPr marL="0" indent="0">
              <a:buFont typeface="Calibri" panose="020F0502020204030204" pitchFamily="34" charset="0"/>
              <a:buChar char="—"/>
            </a:pPr>
            <a:r>
              <a:rPr lang="pl-PL" altLang="pl-PL" dirty="0" smtClean="0"/>
              <a:t> bogate w </a:t>
            </a:r>
            <a:r>
              <a:rPr lang="el-GR" altLang="pl-PL" dirty="0" smtClean="0"/>
              <a:t>β</a:t>
            </a:r>
            <a:r>
              <a:rPr lang="pl-PL" altLang="pl-PL" dirty="0" smtClean="0"/>
              <a:t>-karoten:</a:t>
            </a:r>
          </a:p>
          <a:p>
            <a:pPr marL="0" indent="0">
              <a:buFont typeface="Calibri" panose="020F0502020204030204" pitchFamily="34" charset="0"/>
              <a:buChar char="—"/>
            </a:pPr>
            <a:r>
              <a:rPr lang="pl-PL" altLang="pl-PL" dirty="0" smtClean="0"/>
              <a:t> inne warzywa i owoce:</a:t>
            </a:r>
            <a:endParaRPr lang="el-GR" altLang="pl-PL" dirty="0" smtClean="0"/>
          </a:p>
          <a:p>
            <a:pPr marL="0" indent="0"/>
            <a:endParaRPr lang="pl-PL" altLang="pl-PL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6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NIE ZAPOMNIJ </a:t>
            </a:r>
            <a:br>
              <a:rPr lang="pl-PL" altLang="pl-PL" smtClean="0"/>
            </a:br>
            <a:r>
              <a:rPr lang="pl-PL" altLang="pl-PL" smtClean="0"/>
              <a:t>JEDZ 5 RAZY DZIENNIE</a:t>
            </a:r>
          </a:p>
        </p:txBody>
      </p:sp>
      <p:sp>
        <p:nvSpPr>
          <p:cNvPr id="35843" name="Rectangle 16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endParaRPr lang="pl-PL" altLang="pl-PL" sz="5400" b="1" dirty="0" smtClean="0"/>
          </a:p>
          <a:p>
            <a:pPr marL="0" indent="0" algn="ctr">
              <a:buFontTx/>
              <a:buNone/>
            </a:pPr>
            <a:endParaRPr lang="pl-PL" altLang="pl-PL" sz="5400" b="1" dirty="0" smtClean="0"/>
          </a:p>
          <a:p>
            <a:pPr marL="0" indent="0" algn="ctr">
              <a:buFontTx/>
              <a:buNone/>
            </a:pPr>
            <a:r>
              <a:rPr lang="pl-PL" altLang="pl-PL" sz="5400" b="1" dirty="0" smtClean="0"/>
              <a:t>WARZYWA I OWOCE</a:t>
            </a:r>
          </a:p>
        </p:txBody>
      </p:sp>
      <p:pic>
        <p:nvPicPr>
          <p:cNvPr id="35844" name="Picture 163" descr="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634038"/>
            <a:ext cx="110331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64" descr="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561" y="4775200"/>
            <a:ext cx="17272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65" descr="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512" y="2113912"/>
            <a:ext cx="1152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66" descr="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70438"/>
            <a:ext cx="15113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67" descr="Fotolia_100008_Subscription_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12239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68" descr="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955" y="2422525"/>
            <a:ext cx="10287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69" descr="13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82" y="2608576"/>
            <a:ext cx="136842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70" descr="Fotolia_3456719_Subscription_X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" y="5779293"/>
            <a:ext cx="21240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171" descr="13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855" y="2147094"/>
            <a:ext cx="1512887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172" descr="Fotolia_4664375_Subscription_X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680075"/>
            <a:ext cx="13684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173" descr="14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4581525"/>
            <a:ext cx="10795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Picture 174" descr="Fotolia_461321_Subscription_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997200"/>
            <a:ext cx="13049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6" name="Picture 175" descr="Fotolia_490438_Subscription_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868863"/>
            <a:ext cx="136842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7" name="Picture 176" descr="Fotolia_1322817_Subscription_X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751513"/>
            <a:ext cx="115252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05" descr="1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581525"/>
            <a:ext cx="13684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19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4000" dirty="0" smtClean="0"/>
              <a:t>PRODUKTY NIEWSKAZANE </a:t>
            </a:r>
            <a:br>
              <a:rPr lang="pl-PL" altLang="pl-PL" sz="4000" dirty="0" smtClean="0"/>
            </a:br>
            <a:r>
              <a:rPr lang="pl-PL" altLang="pl-PL" sz="4000" dirty="0" smtClean="0"/>
              <a:t>W DIECIE UCZNIA</a:t>
            </a:r>
          </a:p>
        </p:txBody>
      </p:sp>
      <p:sp>
        <p:nvSpPr>
          <p:cNvPr id="36868" name="Rectangle 19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mtClean="0"/>
              <a:t>sól</a:t>
            </a:r>
          </a:p>
          <a:p>
            <a:pPr>
              <a:lnSpc>
                <a:spcPct val="90000"/>
              </a:lnSpc>
            </a:pPr>
            <a:r>
              <a:rPr lang="pl-PL" altLang="pl-PL" smtClean="0"/>
              <a:t>białe pieczywo</a:t>
            </a:r>
          </a:p>
          <a:p>
            <a:pPr>
              <a:lnSpc>
                <a:spcPct val="90000"/>
              </a:lnSpc>
            </a:pPr>
            <a:r>
              <a:rPr lang="pl-PL" altLang="pl-PL" smtClean="0"/>
              <a:t>słodkie napoje</a:t>
            </a:r>
          </a:p>
          <a:p>
            <a:pPr>
              <a:lnSpc>
                <a:spcPct val="90000"/>
              </a:lnSpc>
            </a:pPr>
            <a:r>
              <a:rPr lang="pl-PL" altLang="pl-PL" smtClean="0"/>
              <a:t>produkty wędzone</a:t>
            </a:r>
          </a:p>
          <a:p>
            <a:pPr>
              <a:lnSpc>
                <a:spcPct val="90000"/>
              </a:lnSpc>
            </a:pPr>
            <a:r>
              <a:rPr lang="pl-PL" altLang="pl-PL" smtClean="0"/>
              <a:t>tłuszcze przetworzone</a:t>
            </a:r>
          </a:p>
          <a:p>
            <a:pPr>
              <a:lnSpc>
                <a:spcPct val="90000"/>
              </a:lnSpc>
            </a:pPr>
            <a:r>
              <a:rPr lang="pl-PL" altLang="pl-PL" smtClean="0"/>
              <a:t>konserwy </a:t>
            </a:r>
          </a:p>
          <a:p>
            <a:pPr>
              <a:lnSpc>
                <a:spcPct val="90000"/>
              </a:lnSpc>
            </a:pPr>
            <a:r>
              <a:rPr lang="pl-PL" altLang="pl-PL" smtClean="0"/>
              <a:t>słodycze</a:t>
            </a:r>
          </a:p>
          <a:p>
            <a:pPr>
              <a:lnSpc>
                <a:spcPct val="90000"/>
              </a:lnSpc>
            </a:pPr>
            <a:r>
              <a:rPr lang="pl-PL" altLang="pl-PL" smtClean="0"/>
              <a:t>fast-foody</a:t>
            </a:r>
          </a:p>
          <a:p>
            <a:pPr>
              <a:lnSpc>
                <a:spcPct val="90000"/>
              </a:lnSpc>
            </a:pPr>
            <a:endParaRPr lang="pl-PL" altLang="pl-PL" smtClean="0"/>
          </a:p>
          <a:p>
            <a:pPr>
              <a:lnSpc>
                <a:spcPct val="90000"/>
              </a:lnSpc>
            </a:pPr>
            <a:endParaRPr lang="pl-PL" altLang="pl-PL" smtClean="0"/>
          </a:p>
        </p:txBody>
      </p:sp>
      <p:pic>
        <p:nvPicPr>
          <p:cNvPr id="36869" name="Picture 194" descr="1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868863"/>
            <a:ext cx="15621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95" descr="1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429000"/>
            <a:ext cx="18383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98" descr="1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734050"/>
            <a:ext cx="2001837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99" descr="1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575300"/>
            <a:ext cx="1589087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200" descr="1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378075"/>
            <a:ext cx="1944687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201" descr="1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16338"/>
            <a:ext cx="1655763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202" descr="1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276475"/>
            <a:ext cx="16256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204" descr="1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652963"/>
            <a:ext cx="1341437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207" descr="17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2420938"/>
            <a:ext cx="8048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3" descr="do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34194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54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8"/>
          <p:cNvSpPr txBox="1">
            <a:spLocks noChangeArrowheads="1"/>
          </p:cNvSpPr>
          <p:nvPr/>
        </p:nvSpPr>
        <p:spPr bwMode="auto">
          <a:xfrm>
            <a:off x="1136987" y="1640709"/>
            <a:ext cx="2700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To</a:t>
            </a:r>
            <a:r>
              <a:rPr lang="pl-PL" altLang="pl-PL" sz="2400" dirty="0">
                <a:latin typeface="Century Gothic" panose="020B0502020202020204" pitchFamily="34" charset="0"/>
              </a:rPr>
              <a:t>, co mam jeść,</a:t>
            </a:r>
            <a:br>
              <a:rPr lang="pl-PL" altLang="pl-PL" sz="2400" dirty="0">
                <a:latin typeface="Century Gothic" panose="020B0502020202020204" pitchFamily="34" charset="0"/>
              </a:rPr>
            </a:br>
            <a:r>
              <a:rPr lang="pl-PL" altLang="pl-PL" sz="2400" dirty="0">
                <a:latin typeface="Century Gothic" panose="020B0502020202020204" pitchFamily="34" charset="0"/>
              </a:rPr>
              <a:t>a czego nie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?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sp>
        <p:nvSpPr>
          <p:cNvPr id="37893" name="Text Box 53"/>
          <p:cNvSpPr txBox="1">
            <a:spLocks noChangeArrowheads="1"/>
          </p:cNvSpPr>
          <p:nvPr/>
        </p:nvSpPr>
        <p:spPr bwMode="auto">
          <a:xfrm>
            <a:off x="3311512" y="1091294"/>
            <a:ext cx="43211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Warto </a:t>
            </a:r>
            <a:r>
              <a:rPr lang="pl-PL" altLang="pl-PL" sz="2400" dirty="0">
                <a:latin typeface="Century Gothic" panose="020B0502020202020204" pitchFamily="34" charset="0"/>
              </a:rPr>
              <a:t>się </a:t>
            </a:r>
            <a:endParaRPr lang="pl-PL" altLang="pl-PL" sz="2400" dirty="0" smtClean="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zastanowić!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sp>
        <p:nvSpPr>
          <p:cNvPr id="6" name="Objaśnienie owalne 5"/>
          <p:cNvSpPr/>
          <p:nvPr/>
        </p:nvSpPr>
        <p:spPr>
          <a:xfrm>
            <a:off x="1082993" y="1124741"/>
            <a:ext cx="2808312" cy="1862931"/>
          </a:xfrm>
          <a:prstGeom prst="wedgeEllipseCallout">
            <a:avLst>
              <a:gd name="adj1" fmla="val -25416"/>
              <a:gd name="adj2" fmla="val 5669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bjaśnienie owalne 6"/>
          <p:cNvSpPr/>
          <p:nvPr/>
        </p:nvSpPr>
        <p:spPr>
          <a:xfrm>
            <a:off x="4067944" y="709243"/>
            <a:ext cx="2808312" cy="1862931"/>
          </a:xfrm>
          <a:prstGeom prst="wedgeEllipseCallout">
            <a:avLst>
              <a:gd name="adj1" fmla="val 29706"/>
              <a:gd name="adj2" fmla="val 582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57"/>
          <p:cNvGrpSpPr>
            <a:grpSpLocks/>
          </p:cNvGrpSpPr>
          <p:nvPr/>
        </p:nvGrpSpPr>
        <p:grpSpPr bwMode="auto">
          <a:xfrm>
            <a:off x="2987675" y="2232025"/>
            <a:ext cx="6156325" cy="4625975"/>
            <a:chOff x="1882" y="1406"/>
            <a:chExt cx="3878" cy="2914"/>
          </a:xfrm>
        </p:grpSpPr>
        <p:pic>
          <p:nvPicPr>
            <p:cNvPr id="6148" name="Picture 55" descr="doktor-tablic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406"/>
              <a:ext cx="3606" cy="2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9" name="Text Box 49"/>
            <p:cNvSpPr txBox="1">
              <a:spLocks noChangeArrowheads="1"/>
            </p:cNvSpPr>
            <p:nvPr/>
          </p:nvSpPr>
          <p:spPr bwMode="auto">
            <a:xfrm>
              <a:off x="1882" y="1525"/>
              <a:ext cx="2576" cy="2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l-PL" altLang="pl-PL" sz="2400" dirty="0">
                  <a:latin typeface="Comic Sans MS" panose="030F0702030302020204" pitchFamily="66" charset="0"/>
                </a:rPr>
                <a:t/>
              </a:r>
              <a:br>
                <a:rPr lang="pl-PL" altLang="pl-PL" sz="2400" dirty="0">
                  <a:latin typeface="Comic Sans MS" panose="030F0702030302020204" pitchFamily="66" charset="0"/>
                </a:rPr>
              </a:br>
              <a:r>
                <a:rPr lang="pl-PL" altLang="pl-PL" sz="2400" dirty="0">
                  <a:latin typeface="Comic Sans MS" panose="030F0702030302020204" pitchFamily="66" charset="0"/>
                </a:rPr>
                <a:t>Być zdrowym, </a:t>
              </a:r>
              <a:br>
                <a:rPr lang="pl-PL" altLang="pl-PL" sz="2400" dirty="0">
                  <a:latin typeface="Comic Sans MS" panose="030F0702030302020204" pitchFamily="66" charset="0"/>
                </a:rPr>
              </a:br>
              <a:r>
                <a:rPr lang="pl-PL" altLang="pl-PL" sz="2400" dirty="0">
                  <a:latin typeface="Comic Sans MS" panose="030F0702030302020204" pitchFamily="66" charset="0"/>
                </a:rPr>
                <a:t>to nie tylko </a:t>
              </a:r>
              <a:br>
                <a:rPr lang="pl-PL" altLang="pl-PL" sz="2400" dirty="0">
                  <a:latin typeface="Comic Sans MS" panose="030F0702030302020204" pitchFamily="66" charset="0"/>
                </a:rPr>
              </a:br>
              <a:r>
                <a:rPr lang="pl-PL" altLang="pl-PL" sz="2400" dirty="0">
                  <a:latin typeface="Comic Sans MS" panose="030F0702030302020204" pitchFamily="66" charset="0"/>
                </a:rPr>
                <a:t>nie chorować, </a:t>
              </a:r>
              <a:br>
                <a:rPr lang="pl-PL" altLang="pl-PL" sz="2400" dirty="0">
                  <a:latin typeface="Comic Sans MS" panose="030F0702030302020204" pitchFamily="66" charset="0"/>
                </a:rPr>
              </a:br>
              <a:r>
                <a:rPr lang="pl-PL" altLang="pl-PL" sz="2400" dirty="0">
                  <a:latin typeface="Comic Sans MS" panose="030F0702030302020204" pitchFamily="66" charset="0"/>
                </a:rPr>
                <a:t>ale też czuć się </a:t>
              </a:r>
              <a:br>
                <a:rPr lang="pl-PL" altLang="pl-PL" sz="2400" dirty="0">
                  <a:latin typeface="Comic Sans MS" panose="030F0702030302020204" pitchFamily="66" charset="0"/>
                </a:rPr>
              </a:br>
              <a:r>
                <a:rPr lang="pl-PL" altLang="pl-PL" sz="2400" dirty="0">
                  <a:latin typeface="Comic Sans MS" panose="030F0702030302020204" pitchFamily="66" charset="0"/>
                </a:rPr>
                <a:t>dobrze, być </a:t>
              </a:r>
              <a:br>
                <a:rPr lang="pl-PL" altLang="pl-PL" sz="2400" dirty="0">
                  <a:latin typeface="Comic Sans MS" panose="030F0702030302020204" pitchFamily="66" charset="0"/>
                </a:rPr>
              </a:br>
              <a:r>
                <a:rPr lang="pl-PL" altLang="pl-PL" sz="2400" dirty="0">
                  <a:latin typeface="Comic Sans MS" panose="030F0702030302020204" pitchFamily="66" charset="0"/>
                </a:rPr>
                <a:t>radosnym</a:t>
              </a:r>
              <a:br>
                <a:rPr lang="pl-PL" altLang="pl-PL" sz="2400" dirty="0">
                  <a:latin typeface="Comic Sans MS" panose="030F0702030302020204" pitchFamily="66" charset="0"/>
                </a:rPr>
              </a:br>
              <a:r>
                <a:rPr lang="pl-PL" altLang="pl-PL" sz="2400" dirty="0">
                  <a:latin typeface="Comic Sans MS" panose="030F0702030302020204" pitchFamily="66" charset="0"/>
                </a:rPr>
                <a:t>i sprawnym </a:t>
              </a:r>
              <a:br>
                <a:rPr lang="pl-PL" altLang="pl-PL" sz="2400" dirty="0">
                  <a:latin typeface="Comic Sans MS" panose="030F0702030302020204" pitchFamily="66" charset="0"/>
                </a:rPr>
              </a:br>
              <a:r>
                <a:rPr lang="pl-PL" altLang="pl-PL" sz="2400" dirty="0">
                  <a:latin typeface="Comic Sans MS" panose="030F0702030302020204" pitchFamily="66" charset="0"/>
                </a:rPr>
                <a:t>fizycznie.</a:t>
              </a:r>
            </a:p>
          </p:txBody>
        </p:sp>
      </p:grpSp>
      <p:pic>
        <p:nvPicPr>
          <p:cNvPr id="6147" name="Picture 58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7" descr="doktor-ta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32025"/>
            <a:ext cx="572452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59"/>
          <p:cNvSpPr txBox="1">
            <a:spLocks noChangeArrowheads="1"/>
          </p:cNvSpPr>
          <p:nvPr/>
        </p:nvSpPr>
        <p:spPr bwMode="auto">
          <a:xfrm>
            <a:off x="3635375" y="2636838"/>
            <a:ext cx="2881313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>
                <a:latin typeface="Comic Sans MS" panose="030F0702030302020204" pitchFamily="66" charset="0"/>
              </a:rPr>
              <a:t>Stosując się do zasad zdrowego odżywiania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600" b="1" dirty="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>
                <a:latin typeface="Comic Sans MS" panose="030F0702030302020204" pitchFamily="66" charset="0"/>
              </a:rPr>
              <a:t>Dokonujemy wyboru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>
                <a:latin typeface="Comic Sans MS" panose="030F0702030302020204" pitchFamily="66" charset="0"/>
              </a:rPr>
              <a:t>najbardziej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>
                <a:latin typeface="Comic Sans MS" panose="030F0702030302020204" pitchFamily="66" charset="0"/>
              </a:rPr>
              <a:t>wartościowych produktów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600" b="1" dirty="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>
                <a:latin typeface="Comic Sans MS" panose="030F0702030302020204" pitchFamily="66" charset="0"/>
              </a:rPr>
              <a:t>Jednocześnie wykluczamy </a:t>
            </a:r>
            <a:r>
              <a:rPr lang="pl-PL" altLang="pl-PL" sz="1600" b="1" dirty="0" smtClean="0">
                <a:latin typeface="Comic Sans MS" panose="030F0702030302020204" pitchFamily="66" charset="0"/>
              </a:rPr>
              <a:t/>
            </a:r>
            <a:br>
              <a:rPr lang="pl-PL" altLang="pl-PL" sz="1600" b="1" dirty="0" smtClean="0">
                <a:latin typeface="Comic Sans MS" panose="030F0702030302020204" pitchFamily="66" charset="0"/>
              </a:rPr>
            </a:br>
            <a:r>
              <a:rPr lang="pl-PL" altLang="pl-PL" sz="1600" b="1" dirty="0" smtClean="0">
                <a:latin typeface="Comic Sans MS" panose="030F0702030302020204" pitchFamily="66" charset="0"/>
              </a:rPr>
              <a:t>z </a:t>
            </a:r>
            <a:r>
              <a:rPr lang="pl-PL" altLang="pl-PL" sz="1600" b="1" dirty="0">
                <a:latin typeface="Comic Sans MS" panose="030F0702030302020204" pitchFamily="66" charset="0"/>
              </a:rPr>
              <a:t>diety te produkty, </a:t>
            </a:r>
            <a:br>
              <a:rPr lang="pl-PL" altLang="pl-PL" sz="1600" b="1" dirty="0">
                <a:latin typeface="Comic Sans MS" panose="030F0702030302020204" pitchFamily="66" charset="0"/>
              </a:rPr>
            </a:br>
            <a:r>
              <a:rPr lang="pl-PL" altLang="pl-PL" sz="1600" b="1" dirty="0">
                <a:latin typeface="Comic Sans MS" panose="030F0702030302020204" pitchFamily="66" charset="0"/>
              </a:rPr>
              <a:t>które uznajemy za bezwartościowe </a:t>
            </a:r>
            <a:br>
              <a:rPr lang="pl-PL" altLang="pl-PL" sz="1600" b="1" dirty="0">
                <a:latin typeface="Comic Sans MS" panose="030F0702030302020204" pitchFamily="66" charset="0"/>
              </a:rPr>
            </a:br>
            <a:r>
              <a:rPr lang="pl-PL" altLang="pl-PL" sz="1600" b="1" dirty="0">
                <a:latin typeface="Comic Sans MS" panose="030F0702030302020204" pitchFamily="66" charset="0"/>
              </a:rPr>
              <a:t>i niepotrzebne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1600" dirty="0">
              <a:solidFill>
                <a:srgbClr val="FFCC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8916" name="Picture 60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AutoShape 61"/>
          <p:cNvSpPr>
            <a:spLocks noChangeArrowheads="1"/>
          </p:cNvSpPr>
          <p:nvPr/>
        </p:nvSpPr>
        <p:spPr bwMode="auto">
          <a:xfrm>
            <a:off x="4945881" y="3213100"/>
            <a:ext cx="216024" cy="216024"/>
          </a:xfrm>
          <a:prstGeom prst="downArrow">
            <a:avLst>
              <a:gd name="adj1" fmla="val 50000"/>
              <a:gd name="adj2" fmla="val 5586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3600">
              <a:ln>
                <a:solidFill>
                  <a:schemeClr val="tx1"/>
                </a:solidFill>
              </a:ln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AutoShape 61"/>
          <p:cNvSpPr>
            <a:spLocks noChangeArrowheads="1"/>
          </p:cNvSpPr>
          <p:nvPr/>
        </p:nvSpPr>
        <p:spPr bwMode="auto">
          <a:xfrm>
            <a:off x="4945881" y="4149080"/>
            <a:ext cx="216024" cy="216024"/>
          </a:xfrm>
          <a:prstGeom prst="downArrow">
            <a:avLst>
              <a:gd name="adj1" fmla="val 50000"/>
              <a:gd name="adj2" fmla="val 5586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3600">
              <a:ln>
                <a:solidFill>
                  <a:schemeClr val="tx1"/>
                </a:solidFill>
              </a:ln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2" descr="doktor-ta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32025"/>
            <a:ext cx="572452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50"/>
          <p:cNvSpPr txBox="1">
            <a:spLocks noChangeArrowheads="1"/>
          </p:cNvSpPr>
          <p:nvPr/>
        </p:nvSpPr>
        <p:spPr bwMode="auto">
          <a:xfrm>
            <a:off x="3563938" y="2565400"/>
            <a:ext cx="3095625" cy="311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 b="1" dirty="0">
                <a:latin typeface="Comic Sans MS" panose="030F0702030302020204" pitchFamily="66" charset="0"/>
              </a:rPr>
              <a:t>ZASADY ZDROWEGO ODŻYWIANIA: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sz="1800" dirty="0">
                <a:latin typeface="Comic Sans MS" panose="030F0702030302020204" pitchFamily="66" charset="0"/>
              </a:rPr>
              <a:t>  Myj zawsze ręce przed</a:t>
            </a:r>
            <a:br>
              <a:rPr lang="pl-PL" altLang="pl-PL" sz="1800" dirty="0">
                <a:latin typeface="Comic Sans MS" panose="030F0702030302020204" pitchFamily="66" charset="0"/>
              </a:rPr>
            </a:br>
            <a:r>
              <a:rPr lang="pl-PL" altLang="pl-PL" sz="1800" dirty="0">
                <a:latin typeface="Comic Sans MS" panose="030F0702030302020204" pitchFamily="66" charset="0"/>
              </a:rPr>
              <a:t>   jedzeniem. 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sz="1800" dirty="0">
                <a:latin typeface="Comic Sans MS" panose="030F0702030302020204" pitchFamily="66" charset="0"/>
              </a:rPr>
              <a:t>  Po jedzeniu myj zęby!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sz="1800" dirty="0">
                <a:latin typeface="Comic Sans MS" panose="030F0702030302020204" pitchFamily="66" charset="0"/>
                <a:sym typeface="Webdings" panose="05030102010509060703" pitchFamily="18" charset="2"/>
              </a:rPr>
              <a:t>  Najlepszym napojem jest</a:t>
            </a:r>
            <a:br>
              <a:rPr lang="pl-PL" altLang="pl-PL" sz="1800" dirty="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800" dirty="0">
                <a:latin typeface="Comic Sans MS" panose="030F0702030302020204" pitchFamily="66" charset="0"/>
                <a:sym typeface="Webdings" panose="05030102010509060703" pitchFamily="18" charset="2"/>
              </a:rPr>
              <a:t>   woda. 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sz="1800" dirty="0">
                <a:latin typeface="Comic Sans MS" panose="030F0702030302020204" pitchFamily="66" charset="0"/>
                <a:sym typeface="Webdings" panose="05030102010509060703" pitchFamily="18" charset="2"/>
              </a:rPr>
              <a:t>  Pij przynajmniej </a:t>
            </a:r>
            <a:r>
              <a:rPr lang="pl-PL" altLang="pl-PL" sz="1800" dirty="0" smtClean="0">
                <a:latin typeface="Comic Sans MS" panose="030F0702030302020204" pitchFamily="66" charset="0"/>
                <a:sym typeface="Webdings" panose="05030102010509060703" pitchFamily="18" charset="2"/>
              </a:rPr>
              <a:t>6</a:t>
            </a:r>
            <a:r>
              <a:rPr lang="pl-PL" altLang="pl-PL" sz="1800" dirty="0">
                <a:latin typeface="Comic Sans MS" panose="030F0702030302020204" pitchFamily="66" charset="0"/>
                <a:sym typeface="Webdings" panose="05030102010509060703" pitchFamily="18" charset="2"/>
              </a:rPr>
              <a:t/>
            </a:r>
            <a:br>
              <a:rPr lang="pl-PL" altLang="pl-PL" sz="1800" dirty="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800" dirty="0">
                <a:latin typeface="Comic Sans MS" panose="030F0702030302020204" pitchFamily="66" charset="0"/>
                <a:sym typeface="Webdings" panose="05030102010509060703" pitchFamily="18" charset="2"/>
              </a:rPr>
              <a:t>   </a:t>
            </a:r>
            <a:r>
              <a:rPr lang="pl-PL" altLang="pl-PL" sz="1800" dirty="0" smtClean="0">
                <a:latin typeface="Comic Sans MS" panose="030F0702030302020204" pitchFamily="66" charset="0"/>
                <a:sym typeface="Webdings" panose="05030102010509060703" pitchFamily="18" charset="2"/>
              </a:rPr>
              <a:t>szklanek </a:t>
            </a:r>
            <a:r>
              <a:rPr lang="pl-PL" altLang="pl-PL" sz="1800" dirty="0">
                <a:latin typeface="Comic Sans MS" panose="030F0702030302020204" pitchFamily="66" charset="0"/>
                <a:sym typeface="Webdings" panose="05030102010509060703" pitchFamily="18" charset="2"/>
              </a:rPr>
              <a:t>wody dziennie!</a:t>
            </a:r>
          </a:p>
        </p:txBody>
      </p:sp>
      <p:pic>
        <p:nvPicPr>
          <p:cNvPr id="39940" name="Picture 53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2" descr="doktor-ta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32025"/>
            <a:ext cx="572452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53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48"/>
          <p:cNvSpPr txBox="1">
            <a:spLocks noChangeArrowheads="1"/>
          </p:cNvSpPr>
          <p:nvPr/>
        </p:nvSpPr>
        <p:spPr bwMode="auto">
          <a:xfrm>
            <a:off x="3563938" y="2492375"/>
            <a:ext cx="3024187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 b="1">
                <a:latin typeface="Comic Sans MS" panose="030F0702030302020204" pitchFamily="66" charset="0"/>
              </a:rPr>
              <a:t>ZASADY ZDROWEGO ODŻYWIANIA: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800">
                <a:latin typeface="Comic Sans MS" panose="030F0702030302020204" pitchFamily="66" charset="0"/>
              </a:rPr>
              <a:t> Zrezygnuj ze słodyczy,</a:t>
            </a:r>
            <a:br>
              <a:rPr lang="pl-PL" altLang="pl-PL" sz="1800">
                <a:latin typeface="Comic Sans MS" panose="030F0702030302020204" pitchFamily="66" charset="0"/>
              </a:rPr>
            </a:br>
            <a:r>
              <a:rPr lang="pl-PL" altLang="pl-PL" sz="1800">
                <a:latin typeface="Comic Sans MS" panose="030F0702030302020204" pitchFamily="66" charset="0"/>
              </a:rPr>
              <a:t>   zastąp je owocami!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800">
                <a:latin typeface="Comic Sans MS" panose="030F0702030302020204" pitchFamily="66" charset="0"/>
                <a:sym typeface="Webdings" panose="05030102010509060703" pitchFamily="18" charset="2"/>
              </a:rPr>
              <a:t> Jedz 5 razy dziennie</a:t>
            </a:r>
            <a:br>
              <a:rPr lang="pl-PL" altLang="pl-PL" sz="180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800">
                <a:latin typeface="Comic Sans MS" panose="030F0702030302020204" pitchFamily="66" charset="0"/>
                <a:sym typeface="Webdings" panose="05030102010509060703" pitchFamily="18" charset="2"/>
              </a:rPr>
              <a:t>  warzywa i owoce, to</a:t>
            </a:r>
            <a:br>
              <a:rPr lang="pl-PL" altLang="pl-PL" sz="180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800">
                <a:latin typeface="Comic Sans MS" panose="030F0702030302020204" pitchFamily="66" charset="0"/>
                <a:sym typeface="Webdings" panose="05030102010509060703" pitchFamily="18" charset="2"/>
              </a:rPr>
              <a:t>  dobre źródło witamin!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4" descr="doktor-ta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32025"/>
            <a:ext cx="572452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55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48"/>
          <p:cNvSpPr txBox="1">
            <a:spLocks noChangeArrowheads="1"/>
          </p:cNvSpPr>
          <p:nvPr/>
        </p:nvSpPr>
        <p:spPr bwMode="auto">
          <a:xfrm>
            <a:off x="3563938" y="2492375"/>
            <a:ext cx="3024187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 b="1">
                <a:latin typeface="Comic Sans MS" panose="030F0702030302020204" pitchFamily="66" charset="0"/>
              </a:rPr>
              <a:t>ZASADY ZDROWEGO ODŻYWIANIA: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800">
                <a:latin typeface="Comic Sans MS" panose="030F0702030302020204" pitchFamily="66" charset="0"/>
              </a:rPr>
              <a:t> Przed wyjściem z domu</a:t>
            </a:r>
            <a:br>
              <a:rPr lang="pl-PL" altLang="pl-PL" sz="1800">
                <a:latin typeface="Comic Sans MS" panose="030F0702030302020204" pitchFamily="66" charset="0"/>
              </a:rPr>
            </a:br>
            <a:r>
              <a:rPr lang="pl-PL" altLang="pl-PL" sz="1800">
                <a:latin typeface="Comic Sans MS" panose="030F0702030302020204" pitchFamily="66" charset="0"/>
              </a:rPr>
              <a:t>  pamiętaj o zjedzeniu</a:t>
            </a:r>
            <a:br>
              <a:rPr lang="pl-PL" altLang="pl-PL" sz="1800">
                <a:latin typeface="Comic Sans MS" panose="030F0702030302020204" pitchFamily="66" charset="0"/>
              </a:rPr>
            </a:br>
            <a:r>
              <a:rPr lang="pl-PL" altLang="pl-PL" sz="1800">
                <a:latin typeface="Comic Sans MS" panose="030F0702030302020204" pitchFamily="66" charset="0"/>
              </a:rPr>
              <a:t>  śniadania!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800">
                <a:latin typeface="Comic Sans MS" panose="030F0702030302020204" pitchFamily="66" charset="0"/>
              </a:rPr>
              <a:t> N</a:t>
            </a:r>
            <a:r>
              <a:rPr lang="pl-PL" altLang="pl-PL" sz="1800">
                <a:latin typeface="Comic Sans MS" panose="030F0702030302020204" pitchFamily="66" charset="0"/>
                <a:sym typeface="Webdings" panose="05030102010509060703" pitchFamily="18" charset="2"/>
              </a:rPr>
              <a:t>ie zapominaj też o</a:t>
            </a:r>
            <a:br>
              <a:rPr lang="pl-PL" altLang="pl-PL" sz="180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800">
                <a:latin typeface="Comic Sans MS" panose="030F0702030302020204" pitchFamily="66" charset="0"/>
                <a:sym typeface="Webdings" panose="05030102010509060703" pitchFamily="18" charset="2"/>
              </a:rPr>
              <a:t>  drugim śniadaniu!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2" descr="doktor-ta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32025"/>
            <a:ext cx="572452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48"/>
          <p:cNvSpPr txBox="1">
            <a:spLocks noChangeArrowheads="1"/>
          </p:cNvSpPr>
          <p:nvPr/>
        </p:nvSpPr>
        <p:spPr bwMode="auto">
          <a:xfrm>
            <a:off x="3563938" y="2492375"/>
            <a:ext cx="3024187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 b="1" dirty="0">
                <a:latin typeface="Comic Sans MS" panose="030F0702030302020204" pitchFamily="66" charset="0"/>
              </a:rPr>
              <a:t>ZASADY ZDROWEGO ODŻYWIANIA: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800" dirty="0">
                <a:latin typeface="Comic Sans MS" panose="030F0702030302020204" pitchFamily="66" charset="0"/>
              </a:rPr>
              <a:t> Konieczne w diecie</a:t>
            </a:r>
            <a:br>
              <a:rPr lang="pl-PL" altLang="pl-PL" sz="1800" dirty="0">
                <a:latin typeface="Comic Sans MS" panose="030F0702030302020204" pitchFamily="66" charset="0"/>
              </a:rPr>
            </a:br>
            <a:r>
              <a:rPr lang="pl-PL" altLang="pl-PL" sz="1800" dirty="0">
                <a:latin typeface="Comic Sans MS" panose="030F0702030302020204" pitchFamily="66" charset="0"/>
              </a:rPr>
              <a:t>  ucznia są naturalne kasze</a:t>
            </a:r>
            <a:br>
              <a:rPr lang="pl-PL" altLang="pl-PL" sz="1800" dirty="0">
                <a:latin typeface="Comic Sans MS" panose="030F0702030302020204" pitchFamily="66" charset="0"/>
              </a:rPr>
            </a:br>
            <a:r>
              <a:rPr lang="pl-PL" altLang="pl-PL" sz="1800" dirty="0">
                <a:latin typeface="Comic Sans MS" panose="030F0702030302020204" pitchFamily="66" charset="0"/>
              </a:rPr>
              <a:t>  i ryż – one dają siłę!</a:t>
            </a:r>
            <a:br>
              <a:rPr lang="pl-PL" altLang="pl-PL" sz="1800" dirty="0">
                <a:latin typeface="Comic Sans MS" panose="030F0702030302020204" pitchFamily="66" charset="0"/>
              </a:rPr>
            </a:br>
            <a:r>
              <a:rPr lang="pl-PL" altLang="pl-PL" sz="1800" dirty="0">
                <a:latin typeface="Comic Sans MS" panose="030F0702030302020204" pitchFamily="66" charset="0"/>
              </a:rPr>
              <a:t>  Kanapki najlepsze są z</a:t>
            </a:r>
            <a:br>
              <a:rPr lang="pl-PL" altLang="pl-PL" sz="1800" dirty="0">
                <a:latin typeface="Comic Sans MS" panose="030F0702030302020204" pitchFamily="66" charset="0"/>
              </a:rPr>
            </a:br>
            <a:r>
              <a:rPr lang="pl-PL" altLang="pl-PL" sz="1800" dirty="0">
                <a:latin typeface="Comic Sans MS" panose="030F0702030302020204" pitchFamily="66" charset="0"/>
              </a:rPr>
              <a:t>  ciemnego pieczywa!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800" dirty="0">
                <a:latin typeface="Comic Sans MS" panose="030F0702030302020204" pitchFamily="66" charset="0"/>
                <a:sym typeface="Webdings" panose="05030102010509060703" pitchFamily="18" charset="2"/>
              </a:rPr>
              <a:t> Dbaj o mocne kości!</a:t>
            </a:r>
            <a:br>
              <a:rPr lang="pl-PL" altLang="pl-PL" sz="1800" dirty="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800" dirty="0">
                <a:latin typeface="Comic Sans MS" panose="030F0702030302020204" pitchFamily="66" charset="0"/>
                <a:sym typeface="Webdings" panose="05030102010509060703" pitchFamily="18" charset="2"/>
              </a:rPr>
              <a:t>  Pij napoje mleczne. </a:t>
            </a:r>
            <a:br>
              <a:rPr lang="pl-PL" altLang="pl-PL" sz="1800" dirty="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800" dirty="0">
                <a:latin typeface="Comic Sans MS" panose="030F0702030302020204" pitchFamily="66" charset="0"/>
                <a:sym typeface="Webdings" panose="05030102010509060703" pitchFamily="18" charset="2"/>
              </a:rPr>
              <a:t>  Jedz orzechy i pestki!</a:t>
            </a:r>
          </a:p>
        </p:txBody>
      </p:sp>
      <p:pic>
        <p:nvPicPr>
          <p:cNvPr id="43012" name="Picture 53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2" descr="doktor-ta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32025"/>
            <a:ext cx="572452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48"/>
          <p:cNvSpPr txBox="1">
            <a:spLocks noChangeArrowheads="1"/>
          </p:cNvSpPr>
          <p:nvPr/>
        </p:nvSpPr>
        <p:spPr bwMode="auto">
          <a:xfrm>
            <a:off x="3563938" y="2492375"/>
            <a:ext cx="6948487" cy="333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Comic Sans MS" panose="030F0702030302020204" pitchFamily="66" charset="0"/>
              </a:rPr>
              <a:t>ZASADY ZDROWEGO </a:t>
            </a:r>
            <a:br>
              <a:rPr lang="pl-PL" altLang="pl-PL" sz="1800" b="1" dirty="0">
                <a:latin typeface="Comic Sans MS" panose="030F0702030302020204" pitchFamily="66" charset="0"/>
              </a:rPr>
            </a:br>
            <a:r>
              <a:rPr lang="pl-PL" altLang="pl-PL" sz="1800" b="1" dirty="0">
                <a:latin typeface="Comic Sans MS" panose="030F0702030302020204" pitchFamily="66" charset="0"/>
              </a:rPr>
              <a:t>ODŻYWIANIA: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pl-PL" sz="1600" b="1" dirty="0">
                <a:latin typeface="Comic Sans MS" panose="030F0702030302020204" pitchFamily="66" charset="0"/>
              </a:rPr>
              <a:t> </a:t>
            </a:r>
            <a:r>
              <a:rPr lang="pl-PL" altLang="pl-PL" sz="1600" dirty="0">
                <a:latin typeface="Comic Sans MS" panose="030F0702030302020204" pitchFamily="66" charset="0"/>
              </a:rPr>
              <a:t>Abyś był coraz większy i </a:t>
            </a:r>
            <a:br>
              <a:rPr lang="pl-PL" altLang="pl-PL" sz="1600" dirty="0">
                <a:latin typeface="Comic Sans MS" panose="030F0702030302020204" pitchFamily="66" charset="0"/>
              </a:rPr>
            </a:br>
            <a:r>
              <a:rPr lang="pl-PL" altLang="pl-PL" sz="1600" dirty="0">
                <a:latin typeface="Comic Sans MS" panose="030F0702030302020204" pitchFamily="66" charset="0"/>
              </a:rPr>
              <a:t>  zdrowszy jedz często ryby, </a:t>
            </a:r>
            <a:br>
              <a:rPr lang="pl-PL" altLang="pl-PL" sz="1600" dirty="0">
                <a:latin typeface="Comic Sans MS" panose="030F0702030302020204" pitchFamily="66" charset="0"/>
              </a:rPr>
            </a:br>
            <a:r>
              <a:rPr lang="pl-PL" altLang="pl-PL" sz="1600" dirty="0">
                <a:latin typeface="Comic Sans MS" panose="030F0702030302020204" pitchFamily="66" charset="0"/>
              </a:rPr>
              <a:t>  jajka i drób!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  <a:t> Urozmaicone i kolorowe  </a:t>
            </a:r>
            <a:b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  <a:t>  posiłki są nie tylko </a:t>
            </a:r>
            <a:b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  <a:t>  smaczniejsze, </a:t>
            </a:r>
            <a:b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  <a:t>  są zdrowsze!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  <a:t> Zdrowy uczeń jest </a:t>
            </a:r>
            <a:b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  <a:t>  sprawny, bo pamięta </a:t>
            </a:r>
            <a:b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  <a:t>  o codziennej aktywności </a:t>
            </a:r>
            <a:b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  <a:t>  fizycznej!</a:t>
            </a:r>
            <a:r>
              <a:rPr lang="pl-PL" altLang="pl-PL" sz="1600" dirty="0">
                <a:solidFill>
                  <a:srgbClr val="FF3300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</a:t>
            </a:r>
          </a:p>
        </p:txBody>
      </p:sp>
      <p:pic>
        <p:nvPicPr>
          <p:cNvPr id="44036" name="Picture 53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4" descr="do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34194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55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49"/>
          <p:cNvSpPr txBox="1">
            <a:spLocks noChangeArrowheads="1"/>
          </p:cNvSpPr>
          <p:nvPr/>
        </p:nvSpPr>
        <p:spPr bwMode="auto">
          <a:xfrm>
            <a:off x="3231977" y="1125337"/>
            <a:ext cx="3566244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dirty="0" smtClean="0"/>
              <a:t>Czy </a:t>
            </a:r>
            <a:r>
              <a:rPr lang="pl-PL" altLang="pl-PL" dirty="0"/>
              <a:t>chcesz coś zmienić </a:t>
            </a:r>
            <a:br>
              <a:rPr lang="pl-PL" altLang="pl-PL" dirty="0"/>
            </a:br>
            <a:r>
              <a:rPr lang="pl-PL" altLang="pl-PL" dirty="0"/>
              <a:t>w swojej diecie</a:t>
            </a:r>
            <a:r>
              <a:rPr lang="pl-PL" altLang="pl-PL" dirty="0" smtClean="0"/>
              <a:t>?</a:t>
            </a:r>
            <a:endParaRPr lang="pl-PL" altLang="pl-PL" dirty="0"/>
          </a:p>
        </p:txBody>
      </p:sp>
      <p:sp>
        <p:nvSpPr>
          <p:cNvPr id="5" name="Objaśnienie owalne 4"/>
          <p:cNvSpPr/>
          <p:nvPr/>
        </p:nvSpPr>
        <p:spPr>
          <a:xfrm>
            <a:off x="2987824" y="908050"/>
            <a:ext cx="4054550" cy="1380725"/>
          </a:xfrm>
          <a:prstGeom prst="wedgeEllipseCallout">
            <a:avLst>
              <a:gd name="adj1" fmla="val 35452"/>
              <a:gd name="adj2" fmla="val 6597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5" descr="do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34194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47"/>
          <p:cNvSpPr txBox="1">
            <a:spLocks noChangeArrowheads="1"/>
          </p:cNvSpPr>
          <p:nvPr/>
        </p:nvSpPr>
        <p:spPr bwMode="auto">
          <a:xfrm>
            <a:off x="3294333" y="1364721"/>
            <a:ext cx="295195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Czy </a:t>
            </a:r>
            <a:r>
              <a:rPr lang="pl-PL" altLang="pl-PL" sz="2400" dirty="0">
                <a:latin typeface="Century Gothic" panose="020B0502020202020204" pitchFamily="34" charset="0"/>
              </a:rPr>
              <a:t>wiesz, co </a:t>
            </a:r>
            <a:br>
              <a:rPr lang="pl-PL" altLang="pl-PL" sz="2400" dirty="0">
                <a:latin typeface="Century Gothic" panose="020B0502020202020204" pitchFamily="34" charset="0"/>
              </a:rPr>
            </a:br>
            <a:r>
              <a:rPr lang="pl-PL" altLang="pl-PL" sz="2400" dirty="0">
                <a:latin typeface="Century Gothic" panose="020B0502020202020204" pitchFamily="34" charset="0"/>
              </a:rPr>
              <a:t>pomaga być zdrowym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?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pic>
        <p:nvPicPr>
          <p:cNvPr id="7172" name="Picture 56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aśnienie owalne 4"/>
          <p:cNvSpPr/>
          <p:nvPr/>
        </p:nvSpPr>
        <p:spPr>
          <a:xfrm>
            <a:off x="3168227" y="980728"/>
            <a:ext cx="3204171" cy="1968316"/>
          </a:xfrm>
          <a:prstGeom prst="wedgeEllipseCallout">
            <a:avLst>
              <a:gd name="adj1" fmla="val 45618"/>
              <a:gd name="adj2" fmla="val 4836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8" descr="doktor-ta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32025"/>
            <a:ext cx="572452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99"/>
          <p:cNvSpPr txBox="1">
            <a:spLocks noChangeArrowheads="1"/>
          </p:cNvSpPr>
          <p:nvPr/>
        </p:nvSpPr>
        <p:spPr bwMode="auto">
          <a:xfrm>
            <a:off x="4266234" y="1268760"/>
            <a:ext cx="3203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Zdrowy </a:t>
            </a:r>
            <a:r>
              <a:rPr lang="pl-PL" altLang="pl-PL" sz="2400" dirty="0">
                <a:latin typeface="Century Gothic" panose="020B0502020202020204" pitchFamily="34" charset="0"/>
              </a:rPr>
              <a:t>styl życia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!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pic>
        <p:nvPicPr>
          <p:cNvPr id="8196" name="Picture 100" descr="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797425"/>
            <a:ext cx="8524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1" descr="GAR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997200"/>
            <a:ext cx="6810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2" descr="HIK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852738"/>
            <a:ext cx="68103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7" descr="KI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933825"/>
            <a:ext cx="16573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1" descr="uczeń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aśnienie owalne 8"/>
          <p:cNvSpPr/>
          <p:nvPr/>
        </p:nvSpPr>
        <p:spPr>
          <a:xfrm>
            <a:off x="4031546" y="948269"/>
            <a:ext cx="3672606" cy="1053569"/>
          </a:xfrm>
          <a:prstGeom prst="wedgeEllipseCallout">
            <a:avLst>
              <a:gd name="adj1" fmla="val 31503"/>
              <a:gd name="adj2" fmla="val 784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2" descr="doktor-jabl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1916113"/>
            <a:ext cx="3675062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48"/>
          <p:cNvSpPr txBox="1">
            <a:spLocks noChangeArrowheads="1"/>
          </p:cNvSpPr>
          <p:nvPr/>
        </p:nvSpPr>
        <p:spPr bwMode="auto">
          <a:xfrm>
            <a:off x="2840831" y="1268760"/>
            <a:ext cx="52562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Prawidłowe </a:t>
            </a:r>
            <a:r>
              <a:rPr lang="pl-PL" altLang="pl-PL" sz="2400" dirty="0">
                <a:latin typeface="Century Gothic" panose="020B0502020202020204" pitchFamily="34" charset="0"/>
              </a:rPr>
              <a:t>odżywianie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!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pic>
        <p:nvPicPr>
          <p:cNvPr id="9220" name="Picture 113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aśnienie owalne 4"/>
          <p:cNvSpPr/>
          <p:nvPr/>
        </p:nvSpPr>
        <p:spPr>
          <a:xfrm>
            <a:off x="3239742" y="980728"/>
            <a:ext cx="4464410" cy="1021110"/>
          </a:xfrm>
          <a:prstGeom prst="wedgeEllipseCallout">
            <a:avLst>
              <a:gd name="adj1" fmla="val 28923"/>
              <a:gd name="adj2" fmla="val 6997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6" descr="doktor-ta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32025"/>
            <a:ext cx="572452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48"/>
          <p:cNvSpPr txBox="1">
            <a:spLocks noChangeArrowheads="1"/>
          </p:cNvSpPr>
          <p:nvPr/>
        </p:nvSpPr>
        <p:spPr bwMode="auto">
          <a:xfrm>
            <a:off x="2843840" y="1301403"/>
            <a:ext cx="52562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Nie </a:t>
            </a:r>
            <a:r>
              <a:rPr lang="pl-PL" altLang="pl-PL" sz="2400" dirty="0">
                <a:latin typeface="Century Gothic" panose="020B0502020202020204" pitchFamily="34" charset="0"/>
              </a:rPr>
              <a:t>zamartwianie się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!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pic>
        <p:nvPicPr>
          <p:cNvPr id="10244" name="Picture 107" descr="K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365625"/>
            <a:ext cx="16573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8" descr="KIDR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300663"/>
            <a:ext cx="129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7" descr="SKIPRO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708275"/>
            <a:ext cx="69056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8" descr="FEEDB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852738"/>
            <a:ext cx="11303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60" descr="uczeń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aśnienie owalne 8"/>
          <p:cNvSpPr/>
          <p:nvPr/>
        </p:nvSpPr>
        <p:spPr>
          <a:xfrm>
            <a:off x="3239742" y="980728"/>
            <a:ext cx="4464410" cy="1021110"/>
          </a:xfrm>
          <a:prstGeom prst="wedgeEllipseCallout">
            <a:avLst>
              <a:gd name="adj1" fmla="val 28923"/>
              <a:gd name="adj2" fmla="val 6997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1" descr="do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34194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48"/>
          <p:cNvSpPr txBox="1">
            <a:spLocks noChangeArrowheads="1"/>
          </p:cNvSpPr>
          <p:nvPr/>
        </p:nvSpPr>
        <p:spPr bwMode="auto">
          <a:xfrm>
            <a:off x="2051720" y="1254101"/>
            <a:ext cx="59039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Czyste </a:t>
            </a:r>
            <a:r>
              <a:rPr lang="pl-PL" altLang="pl-PL" sz="2400" dirty="0">
                <a:latin typeface="Century Gothic" panose="020B0502020202020204" pitchFamily="34" charset="0"/>
              </a:rPr>
              <a:t>powietrze, woda i gleba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!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pic>
        <p:nvPicPr>
          <p:cNvPr id="11268" name="Picture 102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915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03" descr="krajobra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08275"/>
            <a:ext cx="3529012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aśnienie owalne 5"/>
          <p:cNvSpPr/>
          <p:nvPr/>
        </p:nvSpPr>
        <p:spPr>
          <a:xfrm>
            <a:off x="2195736" y="980728"/>
            <a:ext cx="5508416" cy="1021110"/>
          </a:xfrm>
          <a:prstGeom prst="wedgeEllipseCallout">
            <a:avLst>
              <a:gd name="adj1" fmla="val 23433"/>
              <a:gd name="adj2" fmla="val 833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84" descr="doktor-jabl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1916113"/>
            <a:ext cx="3675062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48"/>
          <p:cNvSpPr txBox="1">
            <a:spLocks noChangeArrowheads="1"/>
          </p:cNvSpPr>
          <p:nvPr/>
        </p:nvSpPr>
        <p:spPr bwMode="auto">
          <a:xfrm>
            <a:off x="543639" y="860519"/>
            <a:ext cx="6985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Dobra </a:t>
            </a:r>
            <a:r>
              <a:rPr lang="pl-PL" altLang="pl-PL" sz="2400" dirty="0">
                <a:latin typeface="Century Gothic" panose="020B0502020202020204" pitchFamily="34" charset="0"/>
              </a:rPr>
              <a:t>dieta pomaga być zdrowym,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/>
            </a:r>
            <a:br>
              <a:rPr lang="pl-PL" altLang="pl-PL" sz="2400" dirty="0" smtClean="0">
                <a:latin typeface="Century Gothic" panose="020B0502020202020204" pitchFamily="34" charset="0"/>
              </a:rPr>
            </a:br>
            <a:r>
              <a:rPr lang="pl-PL" altLang="pl-PL" sz="2400" dirty="0" smtClean="0">
                <a:latin typeface="Century Gothic" panose="020B0502020202020204" pitchFamily="34" charset="0"/>
              </a:rPr>
              <a:t>bo </a:t>
            </a:r>
            <a:r>
              <a:rPr lang="pl-PL" altLang="pl-PL" sz="2400" dirty="0">
                <a:latin typeface="Century Gothic" panose="020B0502020202020204" pitchFamily="34" charset="0"/>
              </a:rPr>
              <a:t>dostarcza nam ważnych składników odżywczych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!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pic>
        <p:nvPicPr>
          <p:cNvPr id="17412" name="Picture 285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aśnienie owalne 4"/>
          <p:cNvSpPr/>
          <p:nvPr/>
        </p:nvSpPr>
        <p:spPr>
          <a:xfrm>
            <a:off x="381831" y="632591"/>
            <a:ext cx="7308616" cy="1656184"/>
          </a:xfrm>
          <a:prstGeom prst="wedgeEllipseCallout">
            <a:avLst>
              <a:gd name="adj1" fmla="val 35452"/>
              <a:gd name="adj2" fmla="val 6597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JWW_bank_scenariuszy">
  <a:themeElements>
    <a:clrScheme name="Niestandardowy 1">
      <a:dk1>
        <a:sysClr val="windowText" lastClr="000000"/>
      </a:dk1>
      <a:lt1>
        <a:sysClr val="window" lastClr="FFFFFF"/>
      </a:lt1>
      <a:dk2>
        <a:srgbClr val="97D5EA"/>
      </a:dk2>
      <a:lt2>
        <a:srgbClr val="D3D943"/>
      </a:lt2>
      <a:accent1>
        <a:srgbClr val="97D5EA"/>
      </a:accent1>
      <a:accent2>
        <a:srgbClr val="FF0000"/>
      </a:accent2>
      <a:accent3>
        <a:srgbClr val="D3D943"/>
      </a:accent3>
      <a:accent4>
        <a:srgbClr val="EA6A9D"/>
      </a:accent4>
      <a:accent5>
        <a:srgbClr val="FFE93F"/>
      </a:accent5>
      <a:accent6>
        <a:srgbClr val="FF9900"/>
      </a:accent6>
      <a:hlink>
        <a:srgbClr val="47A4AB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JWW_bank_scenariuszy" id="{43617181-02BE-4571-A40A-625AE175A0F3}" vid="{017B5344-8B46-4E03-AF26-6DE36BCF3AD2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ZJWW_bank_scenariuszy</Template>
  <TotalTime>12452</TotalTime>
  <Words>330</Words>
  <Application>Microsoft Office PowerPoint</Application>
  <PresentationFormat>Pokaz na ekranie (4:3)</PresentationFormat>
  <Paragraphs>109</Paragraphs>
  <Slides>36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3" baseType="lpstr">
      <vt:lpstr>Arial</vt:lpstr>
      <vt:lpstr>Calibri</vt:lpstr>
      <vt:lpstr>Century Gothic</vt:lpstr>
      <vt:lpstr>Comic Sans MS</vt:lpstr>
      <vt:lpstr>Times New Roman</vt:lpstr>
      <vt:lpstr>Webdings</vt:lpstr>
      <vt:lpstr>ZJWW_bank_scenariuszy</vt:lpstr>
      <vt:lpstr>Wybieram zdrowie  i zdrowe odżywianie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WARZYWA I OWOCE</vt:lpstr>
      <vt:lpstr>NIE ZAPOMNIJ  JEDZ 5 RAZY DZIENNIE</vt:lpstr>
      <vt:lpstr>PRODUKTY NIEWSKAZANE  W DIECIE UCZNIA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Inkom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Kryteria wyboru żywności.  Żywność zdrowa i niezdrowa</dc:title>
  <dc:creator>Inkom</dc:creator>
  <cp:lastModifiedBy>Windows User</cp:lastModifiedBy>
  <cp:revision>288</cp:revision>
  <dcterms:created xsi:type="dcterms:W3CDTF">2005-09-10T16:33:03Z</dcterms:created>
  <dcterms:modified xsi:type="dcterms:W3CDTF">2022-01-25T12:04:58Z</dcterms:modified>
  <cp:contentStatus>Wersja ostateczna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